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84" r:id="rId3"/>
    <p:sldId id="283" r:id="rId4"/>
    <p:sldId id="285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81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523"/>
    <a:srgbClr val="D5D5BF"/>
    <a:srgbClr val="DFB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33E3-DC51-4CB8-B3F3-E9EFC7344BC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4BE6-12DD-4303-828A-1B5619ABF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9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33E3-DC51-4CB8-B3F3-E9EFC7344BC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4BE6-12DD-4303-828A-1B5619ABF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9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33E3-DC51-4CB8-B3F3-E9EFC7344BC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4BE6-12DD-4303-828A-1B5619ABF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74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62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33E3-DC51-4CB8-B3F3-E9EFC7344BC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4BE6-12DD-4303-828A-1B5619ABF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8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33E3-DC51-4CB8-B3F3-E9EFC7344BC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4BE6-12DD-4303-828A-1B5619ABF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63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33E3-DC51-4CB8-B3F3-E9EFC7344BC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4BE6-12DD-4303-828A-1B5619ABF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8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33E3-DC51-4CB8-B3F3-E9EFC7344BC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4BE6-12DD-4303-828A-1B5619ABF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54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33E3-DC51-4CB8-B3F3-E9EFC7344BC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4BE6-12DD-4303-828A-1B5619ABF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26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33E3-DC51-4CB8-B3F3-E9EFC7344BC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4BE6-12DD-4303-828A-1B5619ABF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46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33E3-DC51-4CB8-B3F3-E9EFC7344BC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4BE6-12DD-4303-828A-1B5619ABF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8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33E3-DC51-4CB8-B3F3-E9EFC7344BC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4BE6-12DD-4303-828A-1B5619ABF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9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E33E3-DC51-4CB8-B3F3-E9EFC7344BC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64BE6-12DD-4303-828A-1B5619ABF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8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192067" y="6515941"/>
            <a:ext cx="568264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92067" y="6654898"/>
            <a:ext cx="5682640" cy="2829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4" name="Picture 6" descr="Минобрнауки России представило публичную декларацию — показатели по  ключевым направлениям на 2017 год. Подробнее:.. | ВКонтакт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5"/>
          <a:stretch/>
        </p:blipFill>
        <p:spPr bwMode="auto">
          <a:xfrm>
            <a:off x="5974916" y="0"/>
            <a:ext cx="6025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процесс 1"/>
          <p:cNvSpPr/>
          <p:nvPr/>
        </p:nvSpPr>
        <p:spPr>
          <a:xfrm>
            <a:off x="5940021" y="5605991"/>
            <a:ext cx="1954060" cy="98955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ПУБЛИЧНАЯ ДЕКЛАРАЦИЯ МИНИСТЕРСТВА ОБРАЗОВАНИЯ И НАУКИ РОССИЙСКОЙ ФЕДЕРАЦИИ  НА 2017 ГОД - PDF Free Downloa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5" r="89846" b="56530"/>
          <a:stretch/>
        </p:blipFill>
        <p:spPr bwMode="auto">
          <a:xfrm rot="16200000" flipV="1">
            <a:off x="5790088" y="1850755"/>
            <a:ext cx="369656" cy="309649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иагональная полоса 3"/>
          <p:cNvSpPr/>
          <p:nvPr/>
        </p:nvSpPr>
        <p:spPr>
          <a:xfrm>
            <a:off x="6851737" y="3077163"/>
            <a:ext cx="45719" cy="45719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4" descr="ПУБЛИЧНАЯ ДЕКЛАРАЦИЯ МИНИСТЕРСТВА ОБРАЗОВАНИЯ И НАУКИ РОССИЙСКОЙ ФЕДЕРАЦИИ  НА 2017 ГОД - PDF Free Downloa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01" r="87470" b="23961"/>
          <a:stretch/>
        </p:blipFill>
        <p:spPr bwMode="auto">
          <a:xfrm rot="20063618">
            <a:off x="5672733" y="2482445"/>
            <a:ext cx="1515264" cy="720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процесс 4"/>
          <p:cNvSpPr/>
          <p:nvPr/>
        </p:nvSpPr>
        <p:spPr>
          <a:xfrm>
            <a:off x="5591364" y="2722352"/>
            <a:ext cx="383551" cy="77302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93583" y="4199632"/>
            <a:ext cx="81724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ПУБЛИЧНАЯ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целей и задач на 2023 год </a:t>
            </a: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по образованию администрации </a:t>
            </a: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Энгельсского муниципального района</a:t>
            </a:r>
          </a:p>
        </p:txBody>
      </p:sp>
      <p:pic>
        <p:nvPicPr>
          <p:cNvPr id="16" name="Picture 4" descr="C:\Users\Домашний\Desktop\Cmn8LS1w6g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4918" y="3132179"/>
            <a:ext cx="3046341" cy="1796303"/>
          </a:xfrm>
          <a:prstGeom prst="homePlat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0" y="2225397"/>
            <a:ext cx="2663866" cy="1725567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C:\Users\Домашний\Desktop\деловая игра\Ivolunteer-03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1" y="170986"/>
            <a:ext cx="2645732" cy="1596456"/>
          </a:xfrm>
          <a:prstGeom prst="homePlat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МЦОКО\Desktop\monitoring_cente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1372" y="1101584"/>
            <a:ext cx="3046341" cy="1807989"/>
          </a:xfrm>
          <a:prstGeom prst="homePlat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-94377" y="31199"/>
            <a:ext cx="12430028" cy="377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-143652" y="6820625"/>
            <a:ext cx="12479303" cy="3777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-3429000" y="3429000"/>
            <a:ext cx="6858000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-3429794" y="3428206"/>
            <a:ext cx="6858000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8762206" y="3428206"/>
            <a:ext cx="6858000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" descr="Минобрнауки России представило публичную декларацию — показатели по  ключевым направлениям на 2017 год. Подробнее:.. | ВКонтакт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52" t="18311" r="9687" b="75638"/>
          <a:stretch/>
        </p:blipFill>
        <p:spPr bwMode="auto">
          <a:xfrm>
            <a:off x="10659291" y="182879"/>
            <a:ext cx="1332411" cy="139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МЦОКО\Desktop\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746" y="319057"/>
            <a:ext cx="925077" cy="118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7FBB974-1F48-404C-83C5-0BBB3BF04846}"/>
              </a:ext>
            </a:extLst>
          </p:cNvPr>
          <p:cNvCxnSpPr/>
          <p:nvPr/>
        </p:nvCxnSpPr>
        <p:spPr>
          <a:xfrm>
            <a:off x="192067" y="6357208"/>
            <a:ext cx="5682640" cy="0"/>
          </a:xfrm>
          <a:prstGeom prst="line">
            <a:avLst/>
          </a:prstGeom>
          <a:ln w="57150">
            <a:solidFill>
              <a:srgbClr val="4525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ADA883A-6041-4AC8-A658-D4F637D560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5586">
            <a:off x="6014874" y="2072789"/>
            <a:ext cx="1136622" cy="99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46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sp>
        <p:nvSpPr>
          <p:cNvPr id="3" name="Прямоугольник 2"/>
          <p:cNvSpPr/>
          <p:nvPr/>
        </p:nvSpPr>
        <p:spPr>
          <a:xfrm>
            <a:off x="1392817" y="537463"/>
            <a:ext cx="7778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ШКОЛЬНОЙ СПОРТИВНОЙ ИНФРАСТРУКТУРЫ</a:t>
            </a:r>
          </a:p>
        </p:txBody>
      </p:sp>
      <p:sp>
        <p:nvSpPr>
          <p:cNvPr id="15" name="Овал 14"/>
          <p:cNvSpPr/>
          <p:nvPr/>
        </p:nvSpPr>
        <p:spPr>
          <a:xfrm>
            <a:off x="8103472" y="3731173"/>
            <a:ext cx="704197" cy="62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103471" y="3111062"/>
            <a:ext cx="599095" cy="62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79972" y="4650827"/>
            <a:ext cx="302180" cy="352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579507" y="938787"/>
            <a:ext cx="8497116" cy="0"/>
          </a:xfrm>
          <a:prstGeom prst="line">
            <a:avLst/>
          </a:prstGeom>
          <a:ln w="57150">
            <a:solidFill>
              <a:srgbClr val="4525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/>
          <a:srcRect t="23687" r="90418" b="17741"/>
          <a:stretch/>
        </p:blipFill>
        <p:spPr>
          <a:xfrm>
            <a:off x="557048" y="210213"/>
            <a:ext cx="835769" cy="659219"/>
          </a:xfrm>
          <a:prstGeom prst="rect">
            <a:avLst/>
          </a:prstGeom>
        </p:spPr>
      </p:pic>
      <p:pic>
        <p:nvPicPr>
          <p:cNvPr id="50" name="Slide">
            <a:extLst>
              <a:ext uri="{FF2B5EF4-FFF2-40B4-BE49-F238E27FC236}">
                <a16:creationId xmlns:a16="http://schemas.microsoft.com/office/drawing/2014/main" id="{D519CEA4-B1FE-453E-93FD-3FF74BEBC3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37"/>
          <a:stretch/>
        </p:blipFill>
        <p:spPr>
          <a:xfrm>
            <a:off x="575523" y="1096534"/>
            <a:ext cx="11292425" cy="5621897"/>
          </a:xfrm>
          <a:prstGeom prst="rect">
            <a:avLst/>
          </a:prstGeom>
        </p:spPr>
      </p:pic>
      <p:pic>
        <p:nvPicPr>
          <p:cNvPr id="54" name="Slide">
            <a:extLst>
              <a:ext uri="{FF2B5EF4-FFF2-40B4-BE49-F238E27FC236}">
                <a16:creationId xmlns:a16="http://schemas.microsoft.com/office/drawing/2014/main" id="{E0659B77-38E9-4D7E-B570-5DB73C5AA2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21" t="46024" r="31263" b="44125"/>
          <a:stretch/>
        </p:blipFill>
        <p:spPr>
          <a:xfrm>
            <a:off x="6973115" y="3175645"/>
            <a:ext cx="1309037" cy="506710"/>
          </a:xfrm>
          <a:prstGeom prst="rect">
            <a:avLst/>
          </a:prstGeom>
        </p:spPr>
      </p:pic>
      <p:pic>
        <p:nvPicPr>
          <p:cNvPr id="55" name="Slide">
            <a:extLst>
              <a:ext uri="{FF2B5EF4-FFF2-40B4-BE49-F238E27FC236}">
                <a16:creationId xmlns:a16="http://schemas.microsoft.com/office/drawing/2014/main" id="{F75AAC85-A48A-449F-86DF-6826478DD4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21" t="46024" r="31263" b="44125"/>
          <a:stretch/>
        </p:blipFill>
        <p:spPr>
          <a:xfrm>
            <a:off x="8555804" y="3144983"/>
            <a:ext cx="1762477" cy="506710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A92D6E2C-B03F-4E19-A965-5D8E9BC28368}"/>
              </a:ext>
            </a:extLst>
          </p:cNvPr>
          <p:cNvSpPr/>
          <p:nvPr/>
        </p:nvSpPr>
        <p:spPr>
          <a:xfrm>
            <a:off x="1392817" y="6028149"/>
            <a:ext cx="378557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srgbClr val="002060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ECC9BDEB-48AB-4B1B-958B-CC66611C4CAA}"/>
              </a:ext>
            </a:extLst>
          </p:cNvPr>
          <p:cNvSpPr/>
          <p:nvPr/>
        </p:nvSpPr>
        <p:spPr>
          <a:xfrm>
            <a:off x="1315815" y="5339382"/>
            <a:ext cx="61886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CAAC4342-BDA0-4F4B-A8F6-96E7A4B2B4B4}"/>
              </a:ext>
            </a:extLst>
          </p:cNvPr>
          <p:cNvSpPr/>
          <p:nvPr/>
        </p:nvSpPr>
        <p:spPr>
          <a:xfrm>
            <a:off x="1198888" y="4403412"/>
            <a:ext cx="61886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  6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5967F79-9A70-424C-A3AD-D0CA474B5494}"/>
              </a:ext>
            </a:extLst>
          </p:cNvPr>
          <p:cNvSpPr/>
          <p:nvPr/>
        </p:nvSpPr>
        <p:spPr>
          <a:xfrm>
            <a:off x="1254856" y="3651693"/>
            <a:ext cx="61886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  6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1B6F33F-E35F-471F-A1BA-601A08A229F4}"/>
              </a:ext>
            </a:extLst>
          </p:cNvPr>
          <p:cNvSpPr/>
          <p:nvPr/>
        </p:nvSpPr>
        <p:spPr>
          <a:xfrm>
            <a:off x="7133509" y="5198236"/>
            <a:ext cx="4772131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ru-RU" sz="2400" dirty="0">
              <a:solidFill>
                <a:schemeClr val="accent2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accent2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accent2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FA322C5-C4A3-4892-BC32-77DDB2F4E048}"/>
              </a:ext>
            </a:extLst>
          </p:cNvPr>
          <p:cNvGrpSpPr/>
          <p:nvPr/>
        </p:nvGrpSpPr>
        <p:grpSpPr>
          <a:xfrm>
            <a:off x="5332800" y="5198236"/>
            <a:ext cx="7676473" cy="980339"/>
            <a:chOff x="-1213037" y="3692332"/>
            <a:chExt cx="7891148" cy="980339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BA75897D-D48D-4F91-A9A2-94BF63EED975}"/>
                </a:ext>
              </a:extLst>
            </p:cNvPr>
            <p:cNvGrpSpPr/>
            <p:nvPr/>
          </p:nvGrpSpPr>
          <p:grpSpPr>
            <a:xfrm>
              <a:off x="570167" y="4348380"/>
              <a:ext cx="4812678" cy="324291"/>
              <a:chOff x="116313" y="4230111"/>
              <a:chExt cx="3118817" cy="324291"/>
            </a:xfrm>
          </p:grpSpPr>
          <p:sp>
            <p:nvSpPr>
              <p:cNvPr id="66" name="object 50">
                <a:extLst>
                  <a:ext uri="{FF2B5EF4-FFF2-40B4-BE49-F238E27FC236}">
                    <a16:creationId xmlns:a16="http://schemas.microsoft.com/office/drawing/2014/main" id="{8106484B-DB12-4C2C-9195-FC5BAE450B3C}"/>
                  </a:ext>
                </a:extLst>
              </p:cNvPr>
              <p:cNvSpPr txBox="1"/>
              <p:nvPr/>
            </p:nvSpPr>
            <p:spPr>
              <a:xfrm>
                <a:off x="1243954" y="4331414"/>
                <a:ext cx="1991176" cy="200055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33020" rIns="0" bIns="0" rtlCol="0">
                <a:spAutoFit/>
              </a:bodyPr>
              <a:lstStyle/>
              <a:p>
                <a:pPr marL="12700" marR="5080" lvl="0" algn="just">
                  <a:lnSpc>
                    <a:spcPts val="1300"/>
                  </a:lnSpc>
                  <a:spcBef>
                    <a:spcPts val="260"/>
                  </a:spcBef>
                </a:pPr>
                <a:r>
                  <a:rPr kumimoji="0" lang="ru-RU" sz="2000" b="0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 </a:t>
                </a:r>
                <a:r>
                  <a:rPr kumimoji="0" lang="ru-RU" sz="2000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за счет средств областного бюджета</a:t>
                </a:r>
              </a:p>
            </p:txBody>
          </p:sp>
          <p:sp>
            <p:nvSpPr>
              <p:cNvPr id="67" name="object 49">
                <a:extLst>
                  <a:ext uri="{FF2B5EF4-FFF2-40B4-BE49-F238E27FC236}">
                    <a16:creationId xmlns:a16="http://schemas.microsoft.com/office/drawing/2014/main" id="{B8F1869C-38CE-4FDE-BE57-AAE7E7F2C09E}"/>
                  </a:ext>
                </a:extLst>
              </p:cNvPr>
              <p:cNvSpPr txBox="1"/>
              <p:nvPr/>
            </p:nvSpPr>
            <p:spPr>
              <a:xfrm>
                <a:off x="116313" y="4230111"/>
                <a:ext cx="1234306" cy="3206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lvl="0">
                  <a:spcBef>
                    <a:spcPts val="100"/>
                  </a:spcBef>
                </a:pPr>
                <a:r>
                  <a:rPr kumimoji="0" lang="ru-RU" sz="2000" b="1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9 473,7 </a:t>
                </a:r>
                <a:r>
                  <a:rPr kumimoji="0" lang="ru-RU" sz="2000" b="0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тыс. рублей</a:t>
                </a: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endParaRPr>
              </a:p>
            </p:txBody>
          </p:sp>
          <p:cxnSp>
            <p:nvCxnSpPr>
              <p:cNvPr id="68" name="Прямая соединительная линия 67">
                <a:extLst>
                  <a:ext uri="{FF2B5EF4-FFF2-40B4-BE49-F238E27FC236}">
                    <a16:creationId xmlns:a16="http://schemas.microsoft.com/office/drawing/2014/main" id="{D8C2D9A1-81A2-4D34-9AAA-B5FEA6653B3D}"/>
                  </a:ext>
                </a:extLst>
              </p:cNvPr>
              <p:cNvCxnSpPr/>
              <p:nvPr/>
            </p:nvCxnSpPr>
            <p:spPr>
              <a:xfrm>
                <a:off x="1180799" y="4271889"/>
                <a:ext cx="0" cy="282513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39730CE8-D4F7-4BBD-A501-97726437C90C}"/>
                </a:ext>
              </a:extLst>
            </p:cNvPr>
            <p:cNvSpPr/>
            <p:nvPr/>
          </p:nvSpPr>
          <p:spPr>
            <a:xfrm>
              <a:off x="-1213037" y="3692332"/>
              <a:ext cx="789114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rPr>
                <a:t>На ремонт спортивных залов </a:t>
              </a:r>
            </a:p>
            <a:p>
              <a:pPr algn="ctr"/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rPr>
                <a:t>6 общеобразовательных учреждений выделено:</a:t>
              </a:r>
              <a:endParaRPr lang="ru-RU" sz="2000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D8D6195-E9A1-4217-AE8B-3605EFA10EBB}"/>
              </a:ext>
            </a:extLst>
          </p:cNvPr>
          <p:cNvGrpSpPr/>
          <p:nvPr/>
        </p:nvGrpSpPr>
        <p:grpSpPr>
          <a:xfrm>
            <a:off x="6316111" y="3153538"/>
            <a:ext cx="7625035" cy="588196"/>
            <a:chOff x="-1888612" y="4105781"/>
            <a:chExt cx="4941343" cy="588196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748CA6C2-4A28-4E48-BC18-2635A743018E}"/>
                </a:ext>
              </a:extLst>
            </p:cNvPr>
            <p:cNvGrpSpPr/>
            <p:nvPr/>
          </p:nvGrpSpPr>
          <p:grpSpPr>
            <a:xfrm>
              <a:off x="-1222635" y="4105781"/>
              <a:ext cx="1661916" cy="304620"/>
              <a:chOff x="-1222635" y="4105781"/>
              <a:chExt cx="1661916" cy="304620"/>
            </a:xfrm>
          </p:grpSpPr>
          <p:sp>
            <p:nvSpPr>
              <p:cNvPr id="30" name="object 50">
                <a:extLst>
                  <a:ext uri="{FF2B5EF4-FFF2-40B4-BE49-F238E27FC236}">
                    <a16:creationId xmlns:a16="http://schemas.microsoft.com/office/drawing/2014/main" id="{382F9004-12FB-4292-B566-DE00999F6108}"/>
                  </a:ext>
                </a:extLst>
              </p:cNvPr>
              <p:cNvSpPr txBox="1"/>
              <p:nvPr/>
            </p:nvSpPr>
            <p:spPr>
              <a:xfrm>
                <a:off x="-220157" y="4191495"/>
                <a:ext cx="659438" cy="20595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33020" rIns="0" bIns="0" rtlCol="0">
                <a:spAutoFit/>
              </a:bodyPr>
              <a:lstStyle/>
              <a:p>
                <a:pPr marL="12700" marR="5080" lvl="0" algn="just">
                  <a:lnSpc>
                    <a:spcPts val="1300"/>
                  </a:lnSpc>
                  <a:spcBef>
                    <a:spcPts val="260"/>
                  </a:spcBef>
                </a:pPr>
                <a:r>
                  <a:rPr kumimoji="0" lang="ru-RU" b="0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 </a:t>
                </a:r>
                <a:r>
                  <a:rPr kumimoji="0" lang="ru-RU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освоено</a:t>
                </a:r>
              </a:p>
            </p:txBody>
          </p:sp>
          <p:sp>
            <p:nvSpPr>
              <p:cNvPr id="31" name="object 49">
                <a:extLst>
                  <a:ext uri="{FF2B5EF4-FFF2-40B4-BE49-F238E27FC236}">
                    <a16:creationId xmlns:a16="http://schemas.microsoft.com/office/drawing/2014/main" id="{AAFED78F-E053-4FA4-90EF-0F8CDF33611C}"/>
                  </a:ext>
                </a:extLst>
              </p:cNvPr>
              <p:cNvSpPr txBox="1"/>
              <p:nvPr/>
            </p:nvSpPr>
            <p:spPr>
              <a:xfrm>
                <a:off x="-1222635" y="4105781"/>
                <a:ext cx="1184135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lvl="0">
                  <a:spcBef>
                    <a:spcPts val="100"/>
                  </a:spcBef>
                </a:pPr>
                <a:r>
                  <a:rPr kumimoji="0" lang="ru-RU" b="1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1  350 </a:t>
                </a:r>
                <a:r>
                  <a:rPr kumimoji="0" lang="ru-RU" b="0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тыс. рублей</a:t>
                </a:r>
                <a:endParaRPr kumimoji="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endParaRPr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B5C191E0-C56E-4421-BA51-9437CF15B7DB}"/>
                  </a:ext>
                </a:extLst>
              </p:cNvPr>
              <p:cNvCxnSpPr/>
              <p:nvPr/>
            </p:nvCxnSpPr>
            <p:spPr>
              <a:xfrm>
                <a:off x="-338257" y="4127888"/>
                <a:ext cx="0" cy="282513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B44F7470-AB17-43C3-BAEE-4941E0FB14B6}"/>
                </a:ext>
              </a:extLst>
            </p:cNvPr>
            <p:cNvGrpSpPr/>
            <p:nvPr/>
          </p:nvGrpSpPr>
          <p:grpSpPr>
            <a:xfrm>
              <a:off x="-1888612" y="4404154"/>
              <a:ext cx="4941343" cy="289823"/>
              <a:chOff x="-1888612" y="4021998"/>
              <a:chExt cx="4941343" cy="289823"/>
            </a:xfrm>
          </p:grpSpPr>
          <p:sp>
            <p:nvSpPr>
              <p:cNvPr id="27" name="object 50">
                <a:extLst>
                  <a:ext uri="{FF2B5EF4-FFF2-40B4-BE49-F238E27FC236}">
                    <a16:creationId xmlns:a16="http://schemas.microsoft.com/office/drawing/2014/main" id="{085EEAD5-40C7-4491-B180-F3CDAAA18A3B}"/>
                  </a:ext>
                </a:extLst>
              </p:cNvPr>
              <p:cNvSpPr txBox="1"/>
              <p:nvPr/>
            </p:nvSpPr>
            <p:spPr>
              <a:xfrm>
                <a:off x="-967200" y="4100272"/>
                <a:ext cx="4019931" cy="20595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33020" rIns="0" bIns="0" rtlCol="0">
                <a:spAutoFit/>
              </a:bodyPr>
              <a:lstStyle/>
              <a:p>
                <a:pPr marL="12700" marR="5080" lvl="0" algn="just">
                  <a:lnSpc>
                    <a:spcPts val="1300"/>
                  </a:lnSpc>
                  <a:spcBef>
                    <a:spcPts val="260"/>
                  </a:spcBef>
                </a:pPr>
                <a:r>
                  <a:rPr kumimoji="0" lang="ru-RU" b="0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 из расчета на учреждение, за счет средств областного бюджета</a:t>
                </a:r>
              </a:p>
            </p:txBody>
          </p:sp>
          <p:sp>
            <p:nvSpPr>
              <p:cNvPr id="28" name="object 49">
                <a:extLst>
                  <a:ext uri="{FF2B5EF4-FFF2-40B4-BE49-F238E27FC236}">
                    <a16:creationId xmlns:a16="http://schemas.microsoft.com/office/drawing/2014/main" id="{5769443F-95F6-43DA-839B-07749696B10C}"/>
                  </a:ext>
                </a:extLst>
              </p:cNvPr>
              <p:cNvSpPr txBox="1"/>
              <p:nvPr/>
            </p:nvSpPr>
            <p:spPr>
              <a:xfrm>
                <a:off x="-1888612" y="4021998"/>
                <a:ext cx="1184135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lvl="0">
                  <a:spcBef>
                    <a:spcPts val="100"/>
                  </a:spcBef>
                </a:pPr>
                <a:r>
                  <a:rPr kumimoji="0" lang="ru-RU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по</a:t>
                </a:r>
                <a:r>
                  <a:rPr kumimoji="0" lang="ru-RU" b="1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 50 </a:t>
                </a:r>
                <a:r>
                  <a:rPr kumimoji="0" lang="ru-RU" b="0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тыс. рублей</a:t>
                </a:r>
                <a:endParaRPr kumimoji="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endParaRPr>
              </a:p>
            </p:txBody>
          </p: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id="{6E3B19F8-7EF8-464A-9DD8-22768002767F}"/>
                  </a:ext>
                </a:extLst>
              </p:cNvPr>
              <p:cNvCxnSpPr/>
              <p:nvPr/>
            </p:nvCxnSpPr>
            <p:spPr>
              <a:xfrm>
                <a:off x="-1031992" y="4028245"/>
                <a:ext cx="0" cy="282513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07095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sp>
        <p:nvSpPr>
          <p:cNvPr id="3" name="Прямоугольник 2"/>
          <p:cNvSpPr/>
          <p:nvPr/>
        </p:nvSpPr>
        <p:spPr>
          <a:xfrm>
            <a:off x="1392817" y="226625"/>
            <a:ext cx="5940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ПРОГРАММЫ РАЗВИТИЯ ВОСПИТАНИЯ –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ЕДИНОМУ ПРОСТРАНСТВУ ВОСПИТАНИЯ</a:t>
            </a:r>
          </a:p>
        </p:txBody>
      </p:sp>
      <p:sp>
        <p:nvSpPr>
          <p:cNvPr id="15" name="Овал 14"/>
          <p:cNvSpPr/>
          <p:nvPr/>
        </p:nvSpPr>
        <p:spPr>
          <a:xfrm>
            <a:off x="8103472" y="3731173"/>
            <a:ext cx="704197" cy="62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103471" y="3111062"/>
            <a:ext cx="599095" cy="62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79972" y="4650827"/>
            <a:ext cx="302180" cy="352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 flipV="1">
            <a:off x="579507" y="914400"/>
            <a:ext cx="6658691" cy="24388"/>
          </a:xfrm>
          <a:prstGeom prst="line">
            <a:avLst/>
          </a:prstGeom>
          <a:ln w="57150">
            <a:solidFill>
              <a:srgbClr val="4525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/>
          <a:srcRect t="23687" r="90418" b="17741"/>
          <a:stretch/>
        </p:blipFill>
        <p:spPr>
          <a:xfrm>
            <a:off x="557048" y="210213"/>
            <a:ext cx="835769" cy="659219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A92D6E2C-B03F-4E19-A965-5D8E9BC28368}"/>
              </a:ext>
            </a:extLst>
          </p:cNvPr>
          <p:cNvSpPr/>
          <p:nvPr/>
        </p:nvSpPr>
        <p:spPr>
          <a:xfrm>
            <a:off x="1392817" y="6028149"/>
            <a:ext cx="378557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srgbClr val="002060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Slide">
            <a:extLst>
              <a:ext uri="{FF2B5EF4-FFF2-40B4-BE49-F238E27FC236}">
                <a16:creationId xmlns:a16="http://schemas.microsoft.com/office/drawing/2014/main" id="{181E2959-2B0C-42BF-89A3-2FB6244BA9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51" r="52206"/>
          <a:stretch/>
        </p:blipFill>
        <p:spPr>
          <a:xfrm>
            <a:off x="557048" y="1131294"/>
            <a:ext cx="5304736" cy="5636602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B4B28677-C4F9-4CF9-B486-6C4E0404E0CD}"/>
              </a:ext>
            </a:extLst>
          </p:cNvPr>
          <p:cNvGrpSpPr/>
          <p:nvPr/>
        </p:nvGrpSpPr>
        <p:grpSpPr>
          <a:xfrm>
            <a:off x="6105789" y="3677252"/>
            <a:ext cx="6400143" cy="320601"/>
            <a:chOff x="923906" y="3955947"/>
            <a:chExt cx="6400143" cy="320601"/>
          </a:xfrm>
        </p:grpSpPr>
        <p:sp>
          <p:nvSpPr>
            <p:cNvPr id="32" name="object 50">
              <a:extLst>
                <a:ext uri="{FF2B5EF4-FFF2-40B4-BE49-F238E27FC236}">
                  <a16:creationId xmlns:a16="http://schemas.microsoft.com/office/drawing/2014/main" id="{AFAB0D81-F647-4B06-BA2B-120835315FD8}"/>
                </a:ext>
              </a:extLst>
            </p:cNvPr>
            <p:cNvSpPr txBox="1"/>
            <p:nvPr/>
          </p:nvSpPr>
          <p:spPr>
            <a:xfrm>
              <a:off x="4186583" y="4065336"/>
              <a:ext cx="3137466" cy="21121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33020" rIns="0" bIns="0" rtlCol="0">
              <a:spAutoFit/>
            </a:bodyPr>
            <a:lstStyle/>
            <a:p>
              <a:pPr marL="12700" marR="5080" algn="just">
                <a:lnSpc>
                  <a:spcPts val="1300"/>
                </a:lnSpc>
                <a:spcBef>
                  <a:spcPts val="260"/>
                </a:spcBef>
              </a:pPr>
              <a:r>
                <a:rPr kumimoji="0" lang="ru-RU" sz="2000" i="0" u="none" strike="noStrike" kern="0" cap="none" spc="-95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rPr>
                <a:t>зачислены  в штат в 49 школах</a:t>
              </a:r>
            </a:p>
          </p:txBody>
        </p:sp>
        <p:sp>
          <p:nvSpPr>
            <p:cNvPr id="33" name="object 49">
              <a:extLst>
                <a:ext uri="{FF2B5EF4-FFF2-40B4-BE49-F238E27FC236}">
                  <a16:creationId xmlns:a16="http://schemas.microsoft.com/office/drawing/2014/main" id="{D4747AEF-E2F0-4E35-9BAF-C792240B140B}"/>
                </a:ext>
              </a:extLst>
            </p:cNvPr>
            <p:cNvSpPr txBox="1"/>
            <p:nvPr/>
          </p:nvSpPr>
          <p:spPr>
            <a:xfrm>
              <a:off x="923906" y="3955947"/>
              <a:ext cx="3771107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>
                <a:spcBef>
                  <a:spcPts val="100"/>
                </a:spcBef>
              </a:pPr>
              <a:r>
                <a:rPr kumimoji="0" lang="ru-RU" sz="2000" b="1" i="0" u="none" strike="noStrike" kern="0" cap="none" spc="-95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rPr>
                <a:t>63 </a:t>
              </a:r>
              <a:r>
                <a:rPr lang="ru-RU" sz="2000" kern="0" spc="-95" dirty="0">
                  <a:solidFill>
                    <a:srgbClr val="4F81BD">
                      <a:lumMod val="50000"/>
                    </a:srgbClr>
                  </a:solidFill>
                  <a:latin typeface="Bahnschrift Condensed" panose="020B0502040204020203" pitchFamily="34" charset="0"/>
                  <a:cs typeface="Arial"/>
                </a:rPr>
                <a:t>советника директора по воспитанию  </a:t>
              </a:r>
              <a:r>
                <a:rPr kumimoji="0" lang="ru-RU" sz="2000" b="1" i="0" u="none" strike="noStrike" kern="0" cap="none" spc="-95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rPr>
                <a:t> 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cs typeface="Arial"/>
              </a:endParaRPr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1E33B0B5-5C4C-4B7D-B9AA-81199D93C779}"/>
                </a:ext>
              </a:extLst>
            </p:cNvPr>
            <p:cNvCxnSpPr/>
            <p:nvPr/>
          </p:nvCxnSpPr>
          <p:spPr>
            <a:xfrm>
              <a:off x="4059193" y="3994035"/>
              <a:ext cx="0" cy="282513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</p:cxnSp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5F269A8-E19F-4D74-89DA-D2CA3F7BD1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1886" y="1144566"/>
            <a:ext cx="3103170" cy="103439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E61049C-9EFA-4C27-8F3D-FAE0D62D64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5884" t="13131" r="4951" b="9781"/>
          <a:stretch/>
        </p:blipFill>
        <p:spPr>
          <a:xfrm>
            <a:off x="9655056" y="4650827"/>
            <a:ext cx="2488934" cy="1440138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53A7C4F-A535-4616-A6AD-88584D129935}"/>
              </a:ext>
            </a:extLst>
          </p:cNvPr>
          <p:cNvGrpSpPr/>
          <p:nvPr/>
        </p:nvGrpSpPr>
        <p:grpSpPr>
          <a:xfrm>
            <a:off x="6096000" y="2085053"/>
            <a:ext cx="6794164" cy="1319633"/>
            <a:chOff x="132420" y="3777094"/>
            <a:chExt cx="6794164" cy="131963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5A26A3FB-AE56-4586-A939-9923BCA3787B}"/>
                </a:ext>
              </a:extLst>
            </p:cNvPr>
            <p:cNvGrpSpPr/>
            <p:nvPr/>
          </p:nvGrpSpPr>
          <p:grpSpPr>
            <a:xfrm>
              <a:off x="300789" y="4375909"/>
              <a:ext cx="6625795" cy="720818"/>
              <a:chOff x="-58255" y="4257640"/>
              <a:chExt cx="4293793" cy="720818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F2BC1ED8-815E-435A-A79E-99B4509FEC38}"/>
                  </a:ext>
                </a:extLst>
              </p:cNvPr>
              <p:cNvGrpSpPr/>
              <p:nvPr/>
            </p:nvGrpSpPr>
            <p:grpSpPr>
              <a:xfrm>
                <a:off x="-58255" y="4257640"/>
                <a:ext cx="4293793" cy="323785"/>
                <a:chOff x="-58255" y="4257640"/>
                <a:chExt cx="4293793" cy="323785"/>
              </a:xfrm>
            </p:grpSpPr>
            <p:sp>
              <p:nvSpPr>
                <p:cNvPr id="46" name="object 50">
                  <a:extLst>
                    <a:ext uri="{FF2B5EF4-FFF2-40B4-BE49-F238E27FC236}">
                      <a16:creationId xmlns:a16="http://schemas.microsoft.com/office/drawing/2014/main" id="{82BCCEDA-E60C-479B-BCE9-EDF7375ED8F6}"/>
                    </a:ext>
                  </a:extLst>
                </p:cNvPr>
                <p:cNvSpPr txBox="1"/>
                <p:nvPr/>
              </p:nvSpPr>
              <p:spPr>
                <a:xfrm>
                  <a:off x="1416195" y="4337192"/>
                  <a:ext cx="2819343" cy="20595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square" lIns="0" tIns="33020" rIns="0" bIns="0" rtlCol="0">
                  <a:spAutoFit/>
                </a:bodyPr>
                <a:lstStyle/>
                <a:p>
                  <a:pPr marL="12700" marR="5080" lvl="0" algn="just">
                    <a:lnSpc>
                      <a:spcPts val="1300"/>
                    </a:lnSpc>
                    <a:spcBef>
                      <a:spcPts val="260"/>
                    </a:spcBef>
                  </a:pPr>
                  <a:r>
                    <a:rPr kumimoji="0" lang="ru-RU" b="0" i="0" u="none" strike="noStrike" kern="0" cap="none" spc="-95" normalizeH="0" baseline="0" noProof="0" dirty="0">
                      <a:ln>
                        <a:noFill/>
                      </a:ln>
                      <a:solidFill>
                        <a:srgbClr val="4F81BD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cs typeface="Arial"/>
                    </a:rPr>
                    <a:t> </a:t>
                  </a:r>
                  <a:r>
                    <a:rPr kumimoji="0" lang="ru-RU" i="0" u="none" strike="noStrike" kern="0" cap="none" spc="-95" normalizeH="0" baseline="0" noProof="0" dirty="0">
                      <a:ln>
                        <a:noFill/>
                      </a:ln>
                      <a:solidFill>
                        <a:srgbClr val="4F81BD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cs typeface="Arial"/>
                    </a:rPr>
                    <a:t>за счет средств федерального бюджета</a:t>
                  </a:r>
                </a:p>
              </p:txBody>
            </p:sp>
            <p:sp>
              <p:nvSpPr>
                <p:cNvPr id="47" name="object 49">
                  <a:extLst>
                    <a:ext uri="{FF2B5EF4-FFF2-40B4-BE49-F238E27FC236}">
                      <a16:creationId xmlns:a16="http://schemas.microsoft.com/office/drawing/2014/main" id="{DAC433FB-7823-4EDC-B9C8-BF41A53A08A8}"/>
                    </a:ext>
                  </a:extLst>
                </p:cNvPr>
                <p:cNvSpPr txBox="1"/>
                <p:nvPr/>
              </p:nvSpPr>
              <p:spPr>
                <a:xfrm>
                  <a:off x="-58255" y="4257640"/>
                  <a:ext cx="1787653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lvl="0">
                    <a:spcBef>
                      <a:spcPts val="100"/>
                    </a:spcBef>
                  </a:pPr>
                  <a:r>
                    <a:rPr kumimoji="0" lang="ru-RU" b="1" i="0" u="none" strike="noStrike" kern="0" cap="none" spc="-95" normalizeH="0" baseline="0" noProof="0" dirty="0">
                      <a:ln>
                        <a:noFill/>
                      </a:ln>
                      <a:solidFill>
                        <a:srgbClr val="4F81BD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cs typeface="Arial"/>
                    </a:rPr>
                    <a:t>17 649,8 </a:t>
                  </a:r>
                  <a:r>
                    <a:rPr kumimoji="0" lang="ru-RU" b="0" i="0" u="none" strike="noStrike" kern="0" cap="none" spc="-95" normalizeH="0" baseline="0" noProof="0" dirty="0">
                      <a:ln>
                        <a:noFill/>
                      </a:ln>
                      <a:solidFill>
                        <a:srgbClr val="4F81BD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cs typeface="Arial"/>
                    </a:rPr>
                    <a:t>тыс. рублей</a:t>
                  </a:r>
                  <a:endParaRPr kumimoji="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endParaRPr>
                </a:p>
              </p:txBody>
            </p:sp>
            <p:cxnSp>
              <p:nvCxnSpPr>
                <p:cNvPr id="48" name="Прямая соединительная линия 47">
                  <a:extLst>
                    <a:ext uri="{FF2B5EF4-FFF2-40B4-BE49-F238E27FC236}">
                      <a16:creationId xmlns:a16="http://schemas.microsoft.com/office/drawing/2014/main" id="{7F0BCFA4-042C-4B52-9615-D8D026B4BCEF}"/>
                    </a:ext>
                  </a:extLst>
                </p:cNvPr>
                <p:cNvCxnSpPr/>
                <p:nvPr/>
              </p:nvCxnSpPr>
              <p:spPr>
                <a:xfrm>
                  <a:off x="1249353" y="4298912"/>
                  <a:ext cx="0" cy="28251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lumMod val="50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42" name="Группа 41">
                <a:extLst>
                  <a:ext uri="{FF2B5EF4-FFF2-40B4-BE49-F238E27FC236}">
                    <a16:creationId xmlns:a16="http://schemas.microsoft.com/office/drawing/2014/main" id="{0A14B9FE-E41A-472E-B224-0409AE9D416B}"/>
                  </a:ext>
                </a:extLst>
              </p:cNvPr>
              <p:cNvGrpSpPr/>
              <p:nvPr/>
            </p:nvGrpSpPr>
            <p:grpSpPr>
              <a:xfrm>
                <a:off x="52616" y="4656803"/>
                <a:ext cx="4167398" cy="321655"/>
                <a:chOff x="52616" y="4274647"/>
                <a:chExt cx="4167398" cy="321655"/>
              </a:xfrm>
            </p:grpSpPr>
            <p:sp>
              <p:nvSpPr>
                <p:cNvPr id="43" name="object 50">
                  <a:extLst>
                    <a:ext uri="{FF2B5EF4-FFF2-40B4-BE49-F238E27FC236}">
                      <a16:creationId xmlns:a16="http://schemas.microsoft.com/office/drawing/2014/main" id="{88DB5240-F0DB-42A5-B122-45B1D8F67822}"/>
                    </a:ext>
                  </a:extLst>
                </p:cNvPr>
                <p:cNvSpPr txBox="1"/>
                <p:nvPr/>
              </p:nvSpPr>
              <p:spPr>
                <a:xfrm>
                  <a:off x="1400671" y="4324697"/>
                  <a:ext cx="2819343" cy="20595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square" lIns="0" tIns="33020" rIns="0" bIns="0" rtlCol="0">
                  <a:spAutoFit/>
                </a:bodyPr>
                <a:lstStyle/>
                <a:p>
                  <a:pPr marL="12700" marR="5080" lvl="0" algn="just">
                    <a:lnSpc>
                      <a:spcPts val="1300"/>
                    </a:lnSpc>
                    <a:spcBef>
                      <a:spcPts val="260"/>
                    </a:spcBef>
                  </a:pPr>
                  <a:r>
                    <a:rPr kumimoji="0" lang="ru-RU" b="0" i="0" u="none" strike="noStrike" kern="0" cap="none" spc="-95" normalizeH="0" baseline="0" noProof="0" dirty="0">
                      <a:ln>
                        <a:noFill/>
                      </a:ln>
                      <a:solidFill>
                        <a:srgbClr val="4F81BD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cs typeface="Arial"/>
                    </a:rPr>
                    <a:t> за счет средств областного бюджета</a:t>
                  </a:r>
                </a:p>
              </p:txBody>
            </p:sp>
            <p:sp>
              <p:nvSpPr>
                <p:cNvPr id="44" name="object 49">
                  <a:extLst>
                    <a:ext uri="{FF2B5EF4-FFF2-40B4-BE49-F238E27FC236}">
                      <a16:creationId xmlns:a16="http://schemas.microsoft.com/office/drawing/2014/main" id="{F7613CD6-7660-470F-9D67-1F9754648873}"/>
                    </a:ext>
                  </a:extLst>
                </p:cNvPr>
                <p:cNvSpPr txBox="1"/>
                <p:nvPr/>
              </p:nvSpPr>
              <p:spPr>
                <a:xfrm>
                  <a:off x="52616" y="4274647"/>
                  <a:ext cx="1676782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lvl="0">
                    <a:spcBef>
                      <a:spcPts val="100"/>
                    </a:spcBef>
                  </a:pPr>
                  <a:r>
                    <a:rPr kumimoji="0" lang="ru-RU" b="1" i="0" u="none" strike="noStrike" kern="0" cap="none" spc="-95" normalizeH="0" baseline="0" noProof="0" dirty="0">
                      <a:ln>
                        <a:noFill/>
                      </a:ln>
                      <a:solidFill>
                        <a:srgbClr val="4F81BD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cs typeface="Arial"/>
                    </a:rPr>
                    <a:t>360,2  </a:t>
                  </a:r>
                  <a:r>
                    <a:rPr kumimoji="0" lang="ru-RU" b="0" i="0" u="none" strike="noStrike" kern="0" cap="none" spc="-95" normalizeH="0" baseline="0" noProof="0" dirty="0">
                      <a:ln>
                        <a:noFill/>
                      </a:ln>
                      <a:solidFill>
                        <a:srgbClr val="4F81BD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cs typeface="Arial"/>
                    </a:rPr>
                    <a:t>тыс. рублей</a:t>
                  </a:r>
                  <a:endParaRPr kumimoji="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endParaRPr>
                </a:p>
              </p:txBody>
            </p:sp>
            <p:cxnSp>
              <p:nvCxnSpPr>
                <p:cNvPr id="45" name="Прямая соединительная линия 44">
                  <a:extLst>
                    <a:ext uri="{FF2B5EF4-FFF2-40B4-BE49-F238E27FC236}">
                      <a16:creationId xmlns:a16="http://schemas.microsoft.com/office/drawing/2014/main" id="{48E8ECFE-2B27-41D6-A9CB-525FCAB83F93}"/>
                    </a:ext>
                  </a:extLst>
                </p:cNvPr>
                <p:cNvCxnSpPr/>
                <p:nvPr/>
              </p:nvCxnSpPr>
              <p:spPr>
                <a:xfrm>
                  <a:off x="1249353" y="4313789"/>
                  <a:ext cx="0" cy="28251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lumMod val="50000"/>
                    </a:srgbClr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A13E0021-D8BA-4EDB-94B3-6CD92E67D254}"/>
                </a:ext>
              </a:extLst>
            </p:cNvPr>
            <p:cNvSpPr/>
            <p:nvPr/>
          </p:nvSpPr>
          <p:spPr>
            <a:xfrm>
              <a:off x="132420" y="3777094"/>
              <a:ext cx="55114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/>
                </a:rPr>
                <a:t> На реализацию заработной платы советников директора выделено:</a:t>
              </a:r>
              <a:endParaRPr lang="ru-RU" dirty="0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7099398-C1C8-4F64-8101-890164C18957}"/>
              </a:ext>
            </a:extLst>
          </p:cNvPr>
          <p:cNvGrpSpPr/>
          <p:nvPr/>
        </p:nvGrpSpPr>
        <p:grpSpPr>
          <a:xfrm>
            <a:off x="6096000" y="4137295"/>
            <a:ext cx="5904542" cy="503240"/>
            <a:chOff x="923906" y="3955947"/>
            <a:chExt cx="5904542" cy="503240"/>
          </a:xfrm>
        </p:grpSpPr>
        <p:sp>
          <p:nvSpPr>
            <p:cNvPr id="51" name="object 50">
              <a:extLst>
                <a:ext uri="{FF2B5EF4-FFF2-40B4-BE49-F238E27FC236}">
                  <a16:creationId xmlns:a16="http://schemas.microsoft.com/office/drawing/2014/main" id="{226344C1-59D1-4B3A-A22D-D783FC0BE207}"/>
                </a:ext>
              </a:extLst>
            </p:cNvPr>
            <p:cNvSpPr txBox="1"/>
            <p:nvPr/>
          </p:nvSpPr>
          <p:spPr>
            <a:xfrm>
              <a:off x="3690982" y="4042791"/>
              <a:ext cx="3137466" cy="416396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33020" rIns="0" bIns="0" rtlCol="0">
              <a:spAutoFit/>
            </a:bodyPr>
            <a:lstStyle/>
            <a:p>
              <a:pPr marL="12700" marR="5080" algn="just">
                <a:lnSpc>
                  <a:spcPts val="1300"/>
                </a:lnSpc>
                <a:spcBef>
                  <a:spcPts val="260"/>
                </a:spcBef>
              </a:pPr>
              <a:r>
                <a:rPr lang="ru-RU" sz="2000" kern="0" spc="-95" dirty="0">
                  <a:solidFill>
                    <a:srgbClr val="4F81BD">
                      <a:lumMod val="50000"/>
                    </a:srgbClr>
                  </a:solidFill>
                  <a:latin typeface="Bahnschrift Condensed" panose="020B0502040204020203" pitchFamily="34" charset="0"/>
                  <a:cs typeface="Arial"/>
                </a:rPr>
                <a:t>в</a:t>
              </a:r>
              <a:r>
                <a:rPr kumimoji="0" lang="ru-RU" sz="2000" i="0" u="none" strike="noStrike" kern="0" cap="none" spc="-95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rPr>
                <a:t>овлечены</a:t>
              </a:r>
              <a:r>
                <a:rPr kumimoji="0" lang="ru-RU" sz="2000" i="0" u="none" strike="noStrike" kern="0" cap="none" spc="-95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rPr>
                <a:t> в систему патриотического </a:t>
              </a:r>
            </a:p>
            <a:p>
              <a:pPr marL="12700" marR="5080" algn="just">
                <a:lnSpc>
                  <a:spcPts val="1300"/>
                </a:lnSpc>
                <a:spcBef>
                  <a:spcPts val="260"/>
                </a:spcBef>
              </a:pPr>
              <a:r>
                <a:rPr kumimoji="0" lang="ru-RU" sz="2000" i="0" u="none" strike="noStrike" kern="0" cap="none" spc="-95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rPr>
                <a:t>воспитания</a:t>
              </a:r>
            </a:p>
          </p:txBody>
        </p:sp>
        <p:sp>
          <p:nvSpPr>
            <p:cNvPr id="52" name="object 49">
              <a:extLst>
                <a:ext uri="{FF2B5EF4-FFF2-40B4-BE49-F238E27FC236}">
                  <a16:creationId xmlns:a16="http://schemas.microsoft.com/office/drawing/2014/main" id="{A0C000CD-1C3A-4D9D-BD19-ACD8B81AE434}"/>
                </a:ext>
              </a:extLst>
            </p:cNvPr>
            <p:cNvSpPr txBox="1"/>
            <p:nvPr/>
          </p:nvSpPr>
          <p:spPr>
            <a:xfrm>
              <a:off x="923906" y="3955947"/>
              <a:ext cx="3771107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>
                <a:spcBef>
                  <a:spcPts val="100"/>
                </a:spcBef>
              </a:pPr>
              <a:r>
                <a:rPr kumimoji="0" lang="ru-RU" sz="2000" b="1" i="0" u="none" strike="noStrike" kern="0" cap="none" spc="-95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rPr>
                <a:t>100 % </a:t>
              </a:r>
              <a:r>
                <a:rPr kumimoji="0" lang="ru-RU" sz="2000" i="0" u="none" strike="noStrike" kern="0" cap="none" spc="-95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rPr>
                <a:t>обучающихся от 14 до 18 лет</a:t>
              </a:r>
              <a:r>
                <a:rPr lang="ru-RU" sz="2000" kern="0" spc="-95" dirty="0">
                  <a:solidFill>
                    <a:srgbClr val="4F81BD">
                      <a:lumMod val="50000"/>
                    </a:srgbClr>
                  </a:solidFill>
                  <a:latin typeface="Bahnschrift Condensed" panose="020B0502040204020203" pitchFamily="34" charset="0"/>
                  <a:cs typeface="Arial"/>
                </a:rPr>
                <a:t>  </a:t>
              </a:r>
              <a:r>
                <a:rPr kumimoji="0" lang="ru-RU" sz="2000" i="0" u="none" strike="noStrike" kern="0" cap="none" spc="-95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rPr>
                <a:t> </a:t>
              </a:r>
              <a:endParaRPr kumimoji="0" sz="200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cs typeface="Arial"/>
              </a:endParaRPr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333684FC-2E19-4586-A1ED-E21DFC107288}"/>
                </a:ext>
              </a:extLst>
            </p:cNvPr>
            <p:cNvCxnSpPr>
              <a:cxnSpLocks/>
            </p:cNvCxnSpPr>
            <p:nvPr/>
          </p:nvCxnSpPr>
          <p:spPr>
            <a:xfrm>
              <a:off x="3635575" y="3994035"/>
              <a:ext cx="0" cy="42668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</p:cxnSp>
      </p:grpSp>
      <p:sp>
        <p:nvSpPr>
          <p:cNvPr id="69" name="object 49">
            <a:extLst>
              <a:ext uri="{FF2B5EF4-FFF2-40B4-BE49-F238E27FC236}">
                <a16:creationId xmlns:a16="http://schemas.microsoft.com/office/drawing/2014/main" id="{00768742-7583-4BE9-8BC9-C5B84F1CC959}"/>
              </a:ext>
            </a:extLst>
          </p:cNvPr>
          <p:cNvSpPr txBox="1"/>
          <p:nvPr/>
        </p:nvSpPr>
        <p:spPr>
          <a:xfrm>
            <a:off x="6117246" y="6160235"/>
            <a:ext cx="488748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kumimoji="0" lang="ru-RU" sz="2000" b="1" i="0" u="none" strike="noStrike" kern="0" cap="none" spc="-9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cs typeface="Arial"/>
              </a:rPr>
              <a:t>18 </a:t>
            </a:r>
            <a:r>
              <a:rPr lang="ru-RU" sz="2000" kern="0" spc="-95" dirty="0">
                <a:solidFill>
                  <a:srgbClr val="4F81BD">
                    <a:lumMod val="50000"/>
                  </a:srgbClr>
                </a:solidFill>
                <a:latin typeface="Bahnschrift Condensed" panose="020B0502040204020203" pitchFamily="34" charset="0"/>
                <a:cs typeface="Arial"/>
              </a:rPr>
              <a:t>первичных ячеек в образовательных учреждениях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B13903-5766-4628-8629-E0A30028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4" y="4976062"/>
            <a:ext cx="3474720" cy="89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30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sp>
        <p:nvSpPr>
          <p:cNvPr id="3" name="Прямоугольник 2"/>
          <p:cNvSpPr/>
          <p:nvPr/>
        </p:nvSpPr>
        <p:spPr>
          <a:xfrm>
            <a:off x="1392817" y="226625"/>
            <a:ext cx="10509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СИСТЕМЫ ОБЕСПЕЧЕНИЯ 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РАЗВИТИЯ ПЕДАГОГОВ И УПРАВЛЕНЧЕСКИХ КАДРОВ</a:t>
            </a:r>
          </a:p>
        </p:txBody>
      </p:sp>
      <p:sp>
        <p:nvSpPr>
          <p:cNvPr id="15" name="Овал 14"/>
          <p:cNvSpPr/>
          <p:nvPr/>
        </p:nvSpPr>
        <p:spPr>
          <a:xfrm>
            <a:off x="8103472" y="3731173"/>
            <a:ext cx="704197" cy="62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103471" y="3111062"/>
            <a:ext cx="599095" cy="62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79972" y="4650827"/>
            <a:ext cx="302180" cy="352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 flipV="1">
            <a:off x="579507" y="938790"/>
            <a:ext cx="11105562" cy="1"/>
          </a:xfrm>
          <a:prstGeom prst="line">
            <a:avLst/>
          </a:prstGeom>
          <a:ln w="57150">
            <a:solidFill>
              <a:srgbClr val="4525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/>
          <a:srcRect t="23687" r="90418" b="17741"/>
          <a:stretch/>
        </p:blipFill>
        <p:spPr>
          <a:xfrm>
            <a:off x="557048" y="210213"/>
            <a:ext cx="835769" cy="659219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A92D6E2C-B03F-4E19-A965-5D8E9BC28368}"/>
              </a:ext>
            </a:extLst>
          </p:cNvPr>
          <p:cNvSpPr/>
          <p:nvPr/>
        </p:nvSpPr>
        <p:spPr>
          <a:xfrm>
            <a:off x="1534390" y="4324845"/>
            <a:ext cx="378557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srgbClr val="002060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353E08FF-9FF5-4ACC-9DBC-8E63EDDB7FB8}"/>
              </a:ext>
            </a:extLst>
          </p:cNvPr>
          <p:cNvGrpSpPr/>
          <p:nvPr/>
        </p:nvGrpSpPr>
        <p:grpSpPr>
          <a:xfrm>
            <a:off x="6642834" y="3016582"/>
            <a:ext cx="4745107" cy="514019"/>
            <a:chOff x="3827621" y="716035"/>
            <a:chExt cx="4707473" cy="330476"/>
          </a:xfrm>
        </p:grpSpPr>
        <p:sp>
          <p:nvSpPr>
            <p:cNvPr id="62" name="object 50">
              <a:extLst>
                <a:ext uri="{FF2B5EF4-FFF2-40B4-BE49-F238E27FC236}">
                  <a16:creationId xmlns:a16="http://schemas.microsoft.com/office/drawing/2014/main" id="{44E1F198-22FE-430D-BDB2-83E03A72BFC7}"/>
                </a:ext>
              </a:extLst>
            </p:cNvPr>
            <p:cNvSpPr txBox="1"/>
            <p:nvPr/>
          </p:nvSpPr>
          <p:spPr>
            <a:xfrm>
              <a:off x="5070167" y="787622"/>
              <a:ext cx="3464927" cy="258889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33020" rIns="0" bIns="0" rtlCol="0">
              <a:spAutoFit/>
            </a:bodyPr>
            <a:lstStyle/>
            <a:p>
              <a:pPr marL="12700" marR="5080" algn="just">
                <a:spcBef>
                  <a:spcPts val="260"/>
                </a:spcBef>
              </a:pPr>
              <a:r>
                <a:rPr kumimoji="0" lang="ru-RU" sz="2400" b="0" i="0" u="none" strike="noStrike" kern="0" cap="none" spc="-95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1200 педагогов и управленцев</a:t>
              </a:r>
            </a:p>
          </p:txBody>
        </p:sp>
        <p:sp>
          <p:nvSpPr>
            <p:cNvPr id="63" name="object 49">
              <a:extLst>
                <a:ext uri="{FF2B5EF4-FFF2-40B4-BE49-F238E27FC236}">
                  <a16:creationId xmlns:a16="http://schemas.microsoft.com/office/drawing/2014/main" id="{5F48CF84-87BF-4B0A-96E5-AD97FE612CE6}"/>
                </a:ext>
              </a:extLst>
            </p:cNvPr>
            <p:cNvSpPr txBox="1"/>
            <p:nvPr/>
          </p:nvSpPr>
          <p:spPr>
            <a:xfrm>
              <a:off x="3827621" y="794217"/>
              <a:ext cx="839487" cy="24569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>
                <a:spcBef>
                  <a:spcPts val="100"/>
                </a:spcBef>
              </a:pPr>
              <a:r>
                <a:rPr kumimoji="0" lang="ru-RU" sz="2400" b="1" i="0" u="none" strike="noStrike" kern="0" cap="none" spc="-95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2023 год  </a:t>
              </a:r>
            </a:p>
          </p:txBody>
        </p: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B96B9CA9-FA51-414A-B6E7-65B3329B924D}"/>
                </a:ext>
              </a:extLst>
            </p:cNvPr>
            <p:cNvCxnSpPr>
              <a:cxnSpLocks/>
            </p:cNvCxnSpPr>
            <p:nvPr/>
          </p:nvCxnSpPr>
          <p:spPr>
            <a:xfrm>
              <a:off x="4896971" y="716035"/>
              <a:ext cx="0" cy="289967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46BFE520-2E44-45BD-B015-1D2A235A2495}"/>
              </a:ext>
            </a:extLst>
          </p:cNvPr>
          <p:cNvGrpSpPr/>
          <p:nvPr/>
        </p:nvGrpSpPr>
        <p:grpSpPr>
          <a:xfrm>
            <a:off x="6638448" y="2385754"/>
            <a:ext cx="4749493" cy="521678"/>
            <a:chOff x="3823270" y="716035"/>
            <a:chExt cx="4711824" cy="335400"/>
          </a:xfrm>
        </p:grpSpPr>
        <p:sp>
          <p:nvSpPr>
            <p:cNvPr id="58" name="object 50">
              <a:extLst>
                <a:ext uri="{FF2B5EF4-FFF2-40B4-BE49-F238E27FC236}">
                  <a16:creationId xmlns:a16="http://schemas.microsoft.com/office/drawing/2014/main" id="{7A0B7FD0-5CB2-435C-800E-2827283E1275}"/>
                </a:ext>
              </a:extLst>
            </p:cNvPr>
            <p:cNvSpPr txBox="1"/>
            <p:nvPr/>
          </p:nvSpPr>
          <p:spPr>
            <a:xfrm>
              <a:off x="5070167" y="787622"/>
              <a:ext cx="3464927" cy="258889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33020" rIns="0" bIns="0" rtlCol="0">
              <a:spAutoFit/>
            </a:bodyPr>
            <a:lstStyle/>
            <a:p>
              <a:pPr marL="12700" marR="5080" algn="just">
                <a:spcBef>
                  <a:spcPts val="260"/>
                </a:spcBef>
              </a:pPr>
              <a:r>
                <a:rPr kumimoji="0" lang="ru-RU" sz="2400" i="0" u="none" strike="noStrike" kern="0" cap="none" spc="-95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932 педагога и управленца</a:t>
              </a:r>
            </a:p>
          </p:txBody>
        </p:sp>
        <p:sp>
          <p:nvSpPr>
            <p:cNvPr id="59" name="object 49">
              <a:extLst>
                <a:ext uri="{FF2B5EF4-FFF2-40B4-BE49-F238E27FC236}">
                  <a16:creationId xmlns:a16="http://schemas.microsoft.com/office/drawing/2014/main" id="{AA708723-9B63-434D-AF69-8AD55A429A5A}"/>
                </a:ext>
              </a:extLst>
            </p:cNvPr>
            <p:cNvSpPr txBox="1"/>
            <p:nvPr/>
          </p:nvSpPr>
          <p:spPr>
            <a:xfrm>
              <a:off x="3823270" y="805737"/>
              <a:ext cx="843838" cy="24569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>
                <a:spcBef>
                  <a:spcPts val="100"/>
                </a:spcBef>
              </a:pPr>
              <a:r>
                <a:rPr kumimoji="0" lang="ru-RU" sz="2400" b="1" i="0" u="none" strike="noStrike" kern="0" cap="none" spc="-95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2022 год </a:t>
              </a:r>
            </a:p>
          </p:txBody>
        </p: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90CC2076-39F0-4342-8B36-D90DD8BB58A2}"/>
                </a:ext>
              </a:extLst>
            </p:cNvPr>
            <p:cNvCxnSpPr>
              <a:cxnSpLocks/>
            </p:cNvCxnSpPr>
            <p:nvPr/>
          </p:nvCxnSpPr>
          <p:spPr>
            <a:xfrm>
              <a:off x="4896971" y="716035"/>
              <a:ext cx="0" cy="289967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</p:cxnSp>
      </p:grp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30C2BCF8-DBC7-4361-939C-E6FF42BE2681}"/>
              </a:ext>
            </a:extLst>
          </p:cNvPr>
          <p:cNvSpPr/>
          <p:nvPr/>
        </p:nvSpPr>
        <p:spPr>
          <a:xfrm>
            <a:off x="7030429" y="3685895"/>
            <a:ext cx="43575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/>
              </a:rPr>
              <a:t>Престиж учительской профессии </a:t>
            </a:r>
            <a:endParaRPr lang="ru-RU" dirty="0"/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8EAB76BF-83A8-4216-9722-CFD166F5C01E}"/>
              </a:ext>
            </a:extLst>
          </p:cNvPr>
          <p:cNvGrpSpPr/>
          <p:nvPr/>
        </p:nvGrpSpPr>
        <p:grpSpPr>
          <a:xfrm>
            <a:off x="5664502" y="4146544"/>
            <a:ext cx="4188177" cy="505267"/>
            <a:chOff x="2674187" y="3809799"/>
            <a:chExt cx="3447325" cy="505267"/>
          </a:xfrm>
        </p:grpSpPr>
        <p:sp>
          <p:nvSpPr>
            <p:cNvPr id="67" name="object 50">
              <a:extLst>
                <a:ext uri="{FF2B5EF4-FFF2-40B4-BE49-F238E27FC236}">
                  <a16:creationId xmlns:a16="http://schemas.microsoft.com/office/drawing/2014/main" id="{C293AF29-16E8-468D-BE96-711BB5EF08DF}"/>
                </a:ext>
              </a:extLst>
            </p:cNvPr>
            <p:cNvSpPr txBox="1"/>
            <p:nvPr/>
          </p:nvSpPr>
          <p:spPr>
            <a:xfrm>
              <a:off x="3136689" y="4002122"/>
              <a:ext cx="2984823" cy="200055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33020" rIns="0" bIns="0" rtlCol="0">
              <a:spAutoFit/>
            </a:bodyPr>
            <a:lstStyle/>
            <a:p>
              <a:pPr marL="12700" marR="5080" algn="just">
                <a:lnSpc>
                  <a:spcPts val="1300"/>
                </a:lnSpc>
                <a:spcBef>
                  <a:spcPts val="260"/>
                </a:spcBef>
              </a:pPr>
              <a:r>
                <a:rPr lang="ru-RU" sz="2400" kern="0" spc="-95" dirty="0">
                  <a:solidFill>
                    <a:srgbClr val="4F81BD">
                      <a:lumMod val="50000"/>
                    </a:srgbClr>
                  </a:solidFill>
                  <a:latin typeface="Bahnschrift Condensed" panose="020B0502040204020203" pitchFamily="34" charset="0"/>
                  <a:cs typeface="Arial"/>
                </a:rPr>
                <a:t>конкурса муниципального уровня</a:t>
              </a:r>
              <a:endParaRPr kumimoji="0" lang="ru-RU" sz="2400" b="0" i="0" u="none" strike="noStrike" kern="0" cap="none" spc="-9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cs typeface="Arial"/>
              </a:endParaRPr>
            </a:p>
          </p:txBody>
        </p:sp>
        <p:sp>
          <p:nvSpPr>
            <p:cNvPr id="68" name="object 49">
              <a:extLst>
                <a:ext uri="{FF2B5EF4-FFF2-40B4-BE49-F238E27FC236}">
                  <a16:creationId xmlns:a16="http://schemas.microsoft.com/office/drawing/2014/main" id="{443E65D3-1782-4192-B3BF-8CD14789EF8D}"/>
                </a:ext>
              </a:extLst>
            </p:cNvPr>
            <p:cNvSpPr txBox="1"/>
            <p:nvPr/>
          </p:nvSpPr>
          <p:spPr>
            <a:xfrm>
              <a:off x="2674187" y="3809799"/>
              <a:ext cx="333153" cy="5052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>
                <a:spcBef>
                  <a:spcPts val="100"/>
                </a:spcBef>
              </a:pPr>
              <a:r>
                <a:rPr kumimoji="0" lang="ru-RU" sz="3200" b="1" i="0" u="none" strike="noStrike" kern="0" cap="none" spc="-95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rPr>
                <a:t>62</a:t>
              </a:r>
            </a:p>
          </p:txBody>
        </p: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DB183E3B-6471-464A-87D1-33A8A996DE4D}"/>
                </a:ext>
              </a:extLst>
            </p:cNvPr>
            <p:cNvCxnSpPr/>
            <p:nvPr/>
          </p:nvCxnSpPr>
          <p:spPr>
            <a:xfrm>
              <a:off x="3072014" y="3960297"/>
              <a:ext cx="0" cy="282513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</p:cxn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FF16186B-21F2-4DAB-9AD0-374485E3A2BA}"/>
              </a:ext>
            </a:extLst>
          </p:cNvPr>
          <p:cNvGrpSpPr/>
          <p:nvPr/>
        </p:nvGrpSpPr>
        <p:grpSpPr>
          <a:xfrm>
            <a:off x="5534791" y="4589644"/>
            <a:ext cx="7493784" cy="505267"/>
            <a:chOff x="2553392" y="3809799"/>
            <a:chExt cx="6168199" cy="505267"/>
          </a:xfrm>
        </p:grpSpPr>
        <p:sp>
          <p:nvSpPr>
            <p:cNvPr id="72" name="object 50">
              <a:extLst>
                <a:ext uri="{FF2B5EF4-FFF2-40B4-BE49-F238E27FC236}">
                  <a16:creationId xmlns:a16="http://schemas.microsoft.com/office/drawing/2014/main" id="{7FA35C83-4B87-4847-870E-3C7C87D9CC91}"/>
                </a:ext>
              </a:extLst>
            </p:cNvPr>
            <p:cNvSpPr txBox="1"/>
            <p:nvPr/>
          </p:nvSpPr>
          <p:spPr>
            <a:xfrm>
              <a:off x="3128133" y="4013117"/>
              <a:ext cx="5593458" cy="200055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33020" rIns="0" bIns="0" rtlCol="0">
              <a:spAutoFit/>
            </a:bodyPr>
            <a:lstStyle/>
            <a:p>
              <a:pPr marL="12700" marR="5080" algn="just">
                <a:lnSpc>
                  <a:spcPts val="1300"/>
                </a:lnSpc>
                <a:spcBef>
                  <a:spcPts val="260"/>
                </a:spcBef>
              </a:pPr>
              <a:r>
                <a:rPr lang="ru-RU" sz="2400" kern="0" spc="-95" dirty="0">
                  <a:solidFill>
                    <a:srgbClr val="4F81BD">
                      <a:lumMod val="50000"/>
                    </a:srgbClr>
                  </a:solidFill>
                  <a:latin typeface="Bahnschrift Condensed" panose="020B0502040204020203" pitchFamily="34" charset="0"/>
                  <a:cs typeface="Arial"/>
                </a:rPr>
                <a:t>педагога приняли участие в конкурсах муниципального уровня</a:t>
              </a:r>
              <a:endParaRPr kumimoji="0" lang="ru-RU" sz="2400" b="0" i="0" u="none" strike="noStrike" kern="0" cap="none" spc="-9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cs typeface="Arial"/>
              </a:endParaRPr>
            </a:p>
          </p:txBody>
        </p:sp>
        <p:sp>
          <p:nvSpPr>
            <p:cNvPr id="73" name="object 49">
              <a:extLst>
                <a:ext uri="{FF2B5EF4-FFF2-40B4-BE49-F238E27FC236}">
                  <a16:creationId xmlns:a16="http://schemas.microsoft.com/office/drawing/2014/main" id="{5B6FF7BD-9301-4542-9CEF-808F4274BB1B}"/>
                </a:ext>
              </a:extLst>
            </p:cNvPr>
            <p:cNvSpPr txBox="1"/>
            <p:nvPr/>
          </p:nvSpPr>
          <p:spPr>
            <a:xfrm>
              <a:off x="2553392" y="3809799"/>
              <a:ext cx="453949" cy="5052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>
                <a:spcBef>
                  <a:spcPts val="100"/>
                </a:spcBef>
              </a:pPr>
              <a:r>
                <a:rPr kumimoji="0" lang="ru-RU" sz="3200" b="1" i="0" u="none" strike="noStrike" kern="0" cap="none" spc="-95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rPr>
                <a:t>884</a:t>
              </a:r>
            </a:p>
          </p:txBody>
        </p: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2BE0121B-ACF5-417F-A0E6-C85446355B57}"/>
                </a:ext>
              </a:extLst>
            </p:cNvPr>
            <p:cNvCxnSpPr/>
            <p:nvPr/>
          </p:nvCxnSpPr>
          <p:spPr>
            <a:xfrm>
              <a:off x="3072014" y="3960297"/>
              <a:ext cx="0" cy="282513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</p:cxnSp>
      </p:grpSp>
      <p:pic>
        <p:nvPicPr>
          <p:cNvPr id="78" name="Рисунок 77" descr="Снимок экрана (5).png">
            <a:extLst>
              <a:ext uri="{FF2B5EF4-FFF2-40B4-BE49-F238E27FC236}">
                <a16:creationId xmlns:a16="http://schemas.microsoft.com/office/drawing/2014/main" id="{213F963C-F0D6-48AE-8E72-A4B03AD52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2158" t="79756" r="45087" b="14401"/>
          <a:stretch/>
        </p:blipFill>
        <p:spPr>
          <a:xfrm>
            <a:off x="685300" y="250614"/>
            <a:ext cx="527484" cy="60409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111349-9E64-4A26-9680-927CB25BFB62}"/>
              </a:ext>
            </a:extLst>
          </p:cNvPr>
          <p:cNvSpPr/>
          <p:nvPr/>
        </p:nvSpPr>
        <p:spPr>
          <a:xfrm>
            <a:off x="401841" y="1180671"/>
            <a:ext cx="5132950" cy="557075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системы переподготовки и повышения квалификации педагогических кадров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педагогических работников общеобразовательных организаций, прошедших повышение квалификации на базе ЦНППМПР – 10 %.</a:t>
            </a: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непрерывного повышения профессионального мастерства педагогических работников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педагогических работников, для которых в ЦНППМПР разработаны индивидуальные образовательные маршруты – 10 %.</a:t>
            </a: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целевой модели наставничества педагогических работников и вовлечение управленческих команд.</a:t>
            </a:r>
          </a:p>
          <a:p>
            <a:pPr algn="just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74B95D41-6487-447D-AFD7-CCB03B2B867E}"/>
              </a:ext>
            </a:extLst>
          </p:cNvPr>
          <p:cNvSpPr/>
          <p:nvPr/>
        </p:nvSpPr>
        <p:spPr>
          <a:xfrm>
            <a:off x="5695188" y="1050692"/>
            <a:ext cx="61120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/>
              </a:rPr>
              <a:t>Методическое сопровождение педагогических работников и управленческих кадров района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7E34E8-8274-4461-ACB5-74B1AB354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467" y="1973080"/>
            <a:ext cx="1254502" cy="4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55132A5-743D-41E9-9FFD-21287759A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6490" r="5327" b="13316"/>
          <a:stretch/>
        </p:blipFill>
        <p:spPr bwMode="auto">
          <a:xfrm>
            <a:off x="9402737" y="5064773"/>
            <a:ext cx="2530007" cy="168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24D8F41-0F28-4E86-8117-DC83B15AC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0"/>
          <a:stretch/>
        </p:blipFill>
        <p:spPr bwMode="auto">
          <a:xfrm>
            <a:off x="5961202" y="5069191"/>
            <a:ext cx="3000761" cy="168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59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Минобрнауки России представило публичную декларацию — показатели по  ключевым направлениям на 2017 год. Подробнее:.. | ВКонтакт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5"/>
          <a:stretch/>
        </p:blipFill>
        <p:spPr bwMode="auto">
          <a:xfrm>
            <a:off x="5974915" y="118533"/>
            <a:ext cx="6025018" cy="6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ПУБЛИЧНАЯ ДЕКЛАРАЦИЯ МИНИСТЕРСТВА ОБРАЗОВАНИЯ И НАУКИ РОССИЙСКОЙ ФЕДЕРАЦИИ  НА 2017 ГОД - PDF Free Downloa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01" r="87470" b="23961"/>
          <a:stretch/>
        </p:blipFill>
        <p:spPr bwMode="auto">
          <a:xfrm rot="20063618">
            <a:off x="5661442" y="2485011"/>
            <a:ext cx="1528578" cy="727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Блок-схема: процесс 18"/>
          <p:cNvSpPr/>
          <p:nvPr/>
        </p:nvSpPr>
        <p:spPr>
          <a:xfrm>
            <a:off x="5591364" y="2722352"/>
            <a:ext cx="383551" cy="77302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 descr="ПУБЛИЧНАЯ ДЕКЛАРАЦИЯ МИНИСТЕРСТВА ОБРАЗОВАНИЯ И НАУКИ РОССИЙСКОЙ ФЕДЕРАЦИИ  НА 2017 ГОД - PDF Free Downloa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5" r="89846" b="56530"/>
          <a:stretch/>
        </p:blipFill>
        <p:spPr bwMode="auto">
          <a:xfrm rot="16200000" flipV="1">
            <a:off x="5790088" y="1850755"/>
            <a:ext cx="369656" cy="309649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Блок-схема: процесс 23"/>
          <p:cNvSpPr/>
          <p:nvPr/>
        </p:nvSpPr>
        <p:spPr>
          <a:xfrm>
            <a:off x="5974915" y="5520282"/>
            <a:ext cx="1954060" cy="98955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191958" y="6281238"/>
            <a:ext cx="5565913" cy="9939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191957" y="6409733"/>
            <a:ext cx="5565913" cy="993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191957" y="6131145"/>
            <a:ext cx="5565913" cy="9939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Снимок экрана (5).png"/>
          <p:cNvPicPr>
            <a:picLocks noChangeAspect="1"/>
          </p:cNvPicPr>
          <p:nvPr/>
        </p:nvPicPr>
        <p:blipFill>
          <a:blip r:embed="rId5" cstate="print"/>
          <a:srcRect l="39000" t="75284" r="47522" b="14649"/>
          <a:stretch>
            <a:fillRect/>
          </a:stretch>
        </p:blipFill>
        <p:spPr>
          <a:xfrm>
            <a:off x="0" y="118533"/>
            <a:ext cx="5675586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4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t="15313"/>
          <a:stretch/>
        </p:blipFill>
        <p:spPr>
          <a:xfrm>
            <a:off x="430924" y="1137822"/>
            <a:ext cx="11492409" cy="55225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2631" y="232070"/>
            <a:ext cx="10924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ПЛАНА ОСНОВНЫХ МЕРОПРИЯТИЙ ПО ПРОВЕДЕНИЮ В 2023 ГОДУ 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ЭНГЕЛЬССКОМ МУНИЦИПАЛЬНОМ РАЙОНЕ ГОДА ПЕДАГОГА И НАСТАВНИКА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3" y="64322"/>
            <a:ext cx="952760" cy="833581"/>
          </a:xfrm>
          <a:prstGeom prst="rect">
            <a:avLst/>
          </a:prstGeom>
        </p:spPr>
      </p:pic>
      <p:pic>
        <p:nvPicPr>
          <p:cNvPr id="5" name="Slide"/>
          <p:cNvPicPr>
            <a:picLocks noChangeAspect="1"/>
          </p:cNvPicPr>
          <p:nvPr/>
        </p:nvPicPr>
        <p:blipFill rotWithShape="1">
          <a:blip r:embed="rId2"/>
          <a:srcRect l="61357" t="90124" r="4319"/>
          <a:stretch/>
        </p:blipFill>
        <p:spPr>
          <a:xfrm>
            <a:off x="7693573" y="6006662"/>
            <a:ext cx="4004442" cy="653759"/>
          </a:xfrm>
          <a:prstGeom prst="rect">
            <a:avLst/>
          </a:prstGeom>
        </p:spPr>
      </p:pic>
      <p:pic>
        <p:nvPicPr>
          <p:cNvPr id="6" name="Slide"/>
          <p:cNvPicPr>
            <a:picLocks noChangeAspect="1"/>
          </p:cNvPicPr>
          <p:nvPr/>
        </p:nvPicPr>
        <p:blipFill rotWithShape="1">
          <a:blip r:embed="rId2"/>
          <a:srcRect l="61357" t="90124" r="4319" b="1263"/>
          <a:stretch/>
        </p:blipFill>
        <p:spPr>
          <a:xfrm>
            <a:off x="1352153" y="1505668"/>
            <a:ext cx="2386309" cy="5995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81789" y="1735856"/>
            <a:ext cx="7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</a:t>
            </a:r>
          </a:p>
        </p:txBody>
      </p:sp>
      <p:pic>
        <p:nvPicPr>
          <p:cNvPr id="8" name="Slide"/>
          <p:cNvPicPr>
            <a:picLocks noChangeAspect="1"/>
          </p:cNvPicPr>
          <p:nvPr/>
        </p:nvPicPr>
        <p:blipFill rotWithShape="1">
          <a:blip r:embed="rId2"/>
          <a:srcRect l="61357" t="90124" r="4319" b="1263"/>
          <a:stretch/>
        </p:blipFill>
        <p:spPr>
          <a:xfrm>
            <a:off x="1644171" y="2259325"/>
            <a:ext cx="2253815" cy="4512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69392" y="2111507"/>
            <a:ext cx="1643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pic>
        <p:nvPicPr>
          <p:cNvPr id="10" name="Slide"/>
          <p:cNvPicPr>
            <a:picLocks noChangeAspect="1"/>
          </p:cNvPicPr>
          <p:nvPr/>
        </p:nvPicPr>
        <p:blipFill rotWithShape="1">
          <a:blip r:embed="rId2"/>
          <a:srcRect l="61357" t="90124" r="4319" b="1263"/>
          <a:stretch/>
        </p:blipFill>
        <p:spPr>
          <a:xfrm>
            <a:off x="1420880" y="2785472"/>
            <a:ext cx="2253815" cy="52550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44171" y="2699660"/>
            <a:ext cx="2094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0"/>
          <a:stretch/>
        </p:blipFill>
        <p:spPr>
          <a:xfrm>
            <a:off x="8103473" y="1137822"/>
            <a:ext cx="3819859" cy="552260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7900358" y="3717591"/>
            <a:ext cx="704197" cy="62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001786" y="3329765"/>
            <a:ext cx="599095" cy="62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79972" y="4650827"/>
            <a:ext cx="302180" cy="352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430924" y="975675"/>
            <a:ext cx="11492408" cy="0"/>
          </a:xfrm>
          <a:prstGeom prst="line">
            <a:avLst/>
          </a:prstGeom>
          <a:ln w="57150">
            <a:solidFill>
              <a:srgbClr val="4525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B35563D-1EC2-4BA2-8279-04B3A86392F7}"/>
              </a:ext>
            </a:extLst>
          </p:cNvPr>
          <p:cNvSpPr/>
          <p:nvPr/>
        </p:nvSpPr>
        <p:spPr>
          <a:xfrm>
            <a:off x="430924" y="3385839"/>
            <a:ext cx="7669138" cy="327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2F8C8F1-39CA-4D4B-83BF-48F501DE5287}"/>
              </a:ext>
            </a:extLst>
          </p:cNvPr>
          <p:cNvGrpSpPr/>
          <p:nvPr/>
        </p:nvGrpSpPr>
        <p:grpSpPr>
          <a:xfrm>
            <a:off x="837534" y="4365989"/>
            <a:ext cx="7139027" cy="2187660"/>
            <a:chOff x="263326" y="3462385"/>
            <a:chExt cx="7139027" cy="2187660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76F9BE74-A893-4F7C-B9A2-49547DBD9482}"/>
                </a:ext>
              </a:extLst>
            </p:cNvPr>
            <p:cNvGrpSpPr/>
            <p:nvPr/>
          </p:nvGrpSpPr>
          <p:grpSpPr>
            <a:xfrm>
              <a:off x="712504" y="3462385"/>
              <a:ext cx="5339645" cy="382156"/>
              <a:chOff x="158044" y="2041807"/>
              <a:chExt cx="5339645" cy="382156"/>
            </a:xfrm>
          </p:grpSpPr>
          <p:sp>
            <p:nvSpPr>
              <p:cNvPr id="29" name="object 50">
                <a:extLst>
                  <a:ext uri="{FF2B5EF4-FFF2-40B4-BE49-F238E27FC236}">
                    <a16:creationId xmlns:a16="http://schemas.microsoft.com/office/drawing/2014/main" id="{F77338A9-83D5-4A76-B34A-E4490E4E2D31}"/>
                  </a:ext>
                </a:extLst>
              </p:cNvPr>
              <p:cNvSpPr txBox="1"/>
              <p:nvPr/>
            </p:nvSpPr>
            <p:spPr>
              <a:xfrm>
                <a:off x="1363511" y="2181435"/>
                <a:ext cx="4134178" cy="200055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33020" rIns="0" bIns="0" rtlCol="0">
                <a:spAutoFit/>
              </a:bodyPr>
              <a:lstStyle/>
              <a:p>
                <a:pPr marL="12700" marR="5080" algn="just">
                  <a:lnSpc>
                    <a:spcPts val="1300"/>
                  </a:lnSpc>
                  <a:spcBef>
                    <a:spcPts val="260"/>
                  </a:spcBef>
                </a:pPr>
                <a:r>
                  <a:rPr lang="ru-RU" sz="2400" kern="0" spc="-95" dirty="0">
                    <a:solidFill>
                      <a:srgbClr val="4F81BD">
                        <a:lumMod val="50000"/>
                      </a:srgbClr>
                    </a:solidFill>
                    <a:latin typeface="Bahnschrift Condensed" panose="020B0502040204020203" pitchFamily="34" charset="0"/>
                    <a:cs typeface="Arial"/>
                  </a:rPr>
                  <a:t>психолого-педагогической направленности</a:t>
                </a:r>
              </a:p>
            </p:txBody>
          </p:sp>
          <p:sp>
            <p:nvSpPr>
              <p:cNvPr id="30" name="object 49">
                <a:extLst>
                  <a:ext uri="{FF2B5EF4-FFF2-40B4-BE49-F238E27FC236}">
                    <a16:creationId xmlns:a16="http://schemas.microsoft.com/office/drawing/2014/main" id="{2223FC59-6692-411A-BFBD-C12E598C21CC}"/>
                  </a:ext>
                </a:extLst>
              </p:cNvPr>
              <p:cNvSpPr txBox="1"/>
              <p:nvPr/>
            </p:nvSpPr>
            <p:spPr>
              <a:xfrm>
                <a:off x="158044" y="2041807"/>
                <a:ext cx="1214584" cy="3821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lang="ru-RU" sz="2400" b="1" kern="0" spc="-95" dirty="0">
                    <a:solidFill>
                      <a:srgbClr val="4F81BD">
                        <a:lumMod val="50000"/>
                      </a:srgbClr>
                    </a:solidFill>
                    <a:latin typeface="Bahnschrift Condensed" panose="020B0502040204020203" pitchFamily="34" charset="0"/>
                    <a:cs typeface="Arial"/>
                  </a:rPr>
                  <a:t>14 классов</a:t>
                </a:r>
              </a:p>
            </p:txBody>
          </p: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911DC15E-3D4B-4532-9B2D-A9AECCD2E2CF}"/>
                  </a:ext>
                </a:extLst>
              </p:cNvPr>
              <p:cNvCxnSpPr/>
              <p:nvPr/>
            </p:nvCxnSpPr>
            <p:spPr>
              <a:xfrm>
                <a:off x="1287543" y="2171208"/>
                <a:ext cx="0" cy="210515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D0C6C122-68B7-4590-A353-0DD63FC31F5B}"/>
                </a:ext>
              </a:extLst>
            </p:cNvPr>
            <p:cNvGrpSpPr/>
            <p:nvPr/>
          </p:nvGrpSpPr>
          <p:grpSpPr>
            <a:xfrm>
              <a:off x="263326" y="4508707"/>
              <a:ext cx="6814807" cy="1141338"/>
              <a:chOff x="-161132" y="2181435"/>
              <a:chExt cx="6340439" cy="1141338"/>
            </a:xfrm>
          </p:grpSpPr>
          <p:sp>
            <p:nvSpPr>
              <p:cNvPr id="27" name="object 49">
                <a:extLst>
                  <a:ext uri="{FF2B5EF4-FFF2-40B4-BE49-F238E27FC236}">
                    <a16:creationId xmlns:a16="http://schemas.microsoft.com/office/drawing/2014/main" id="{533FD658-4187-49D0-B29A-8F7024FE3E1A}"/>
                  </a:ext>
                </a:extLst>
              </p:cNvPr>
              <p:cNvSpPr txBox="1"/>
              <p:nvPr/>
            </p:nvSpPr>
            <p:spPr>
              <a:xfrm>
                <a:off x="-161132" y="2561026"/>
                <a:ext cx="1424032" cy="3821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lang="ru-RU" sz="2400" b="1" kern="0" spc="-95" dirty="0">
                    <a:solidFill>
                      <a:srgbClr val="4F81BD">
                        <a:lumMod val="50000"/>
                      </a:srgbClr>
                    </a:solidFill>
                    <a:latin typeface="Bahnschrift Condensed" panose="020B0502040204020203" pitchFamily="34" charset="0"/>
                    <a:cs typeface="Arial"/>
                  </a:rPr>
                  <a:t>100 тыс. рублей </a:t>
                </a:r>
              </a:p>
            </p:txBody>
          </p: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A45D6AA7-A4C4-4CBE-91C9-FDA621BACE9E}"/>
                  </a:ext>
                </a:extLst>
              </p:cNvPr>
              <p:cNvCxnSpPr/>
              <p:nvPr/>
            </p:nvCxnSpPr>
            <p:spPr>
              <a:xfrm>
                <a:off x="1295380" y="2398163"/>
                <a:ext cx="3171" cy="722369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26" name="object 50">
                <a:extLst>
                  <a:ext uri="{FF2B5EF4-FFF2-40B4-BE49-F238E27FC236}">
                    <a16:creationId xmlns:a16="http://schemas.microsoft.com/office/drawing/2014/main" id="{8ACC8D73-1EDC-42CD-8708-FC2379CCBD43}"/>
                  </a:ext>
                </a:extLst>
              </p:cNvPr>
              <p:cNvSpPr txBox="1"/>
              <p:nvPr/>
            </p:nvSpPr>
            <p:spPr>
              <a:xfrm>
                <a:off x="1363511" y="2181435"/>
                <a:ext cx="4815796" cy="1141338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33020" rIns="0" bIns="0" rtlCol="0">
                <a:spAutoFit/>
              </a:bodyPr>
              <a:lstStyle/>
              <a:p>
                <a:pPr marL="12700" marR="5080" algn="just">
                  <a:spcBef>
                    <a:spcPts val="260"/>
                  </a:spcBef>
                </a:pPr>
                <a:r>
                  <a:rPr lang="ru-RU" sz="2400" kern="0" spc="-95" dirty="0">
                    <a:solidFill>
                      <a:srgbClr val="4F81BD">
                        <a:lumMod val="50000"/>
                      </a:srgbClr>
                    </a:solidFill>
                    <a:latin typeface="Bahnschrift Condensed" panose="020B0502040204020203" pitchFamily="34" charset="0"/>
                    <a:cs typeface="Arial"/>
                  </a:rPr>
                  <a:t>выпускникам ВУЗов и профессиональных образовательных организаций (ПОО), поступившим на работу в сельские образовательные организации</a:t>
                </a:r>
              </a:p>
            </p:txBody>
          </p: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CF5E5615-050F-4937-81FA-5FDFFA566B91}"/>
                </a:ext>
              </a:extLst>
            </p:cNvPr>
            <p:cNvGrpSpPr/>
            <p:nvPr/>
          </p:nvGrpSpPr>
          <p:grpSpPr>
            <a:xfrm>
              <a:off x="1403239" y="4006782"/>
              <a:ext cx="5999114" cy="382156"/>
              <a:chOff x="871449" y="2037470"/>
              <a:chExt cx="5581525" cy="382156"/>
            </a:xfrm>
          </p:grpSpPr>
          <p:sp>
            <p:nvSpPr>
              <p:cNvPr id="23" name="object 50">
                <a:extLst>
                  <a:ext uri="{FF2B5EF4-FFF2-40B4-BE49-F238E27FC236}">
                    <a16:creationId xmlns:a16="http://schemas.microsoft.com/office/drawing/2014/main" id="{110C6109-34DD-4824-B31F-AF750AD28497}"/>
                  </a:ext>
                </a:extLst>
              </p:cNvPr>
              <p:cNvSpPr txBox="1"/>
              <p:nvPr/>
            </p:nvSpPr>
            <p:spPr>
              <a:xfrm>
                <a:off x="1363510" y="2181435"/>
                <a:ext cx="5089464" cy="221792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33020" rIns="0" bIns="0" rtlCol="0">
                <a:spAutoFit/>
              </a:bodyPr>
              <a:lstStyle/>
              <a:p>
                <a:pPr marL="12700" marR="5080" algn="just">
                  <a:lnSpc>
                    <a:spcPts val="1300"/>
                  </a:lnSpc>
                  <a:spcBef>
                    <a:spcPts val="260"/>
                  </a:spcBef>
                </a:pPr>
                <a:r>
                  <a:rPr lang="ru-RU" sz="2400" kern="0" spc="-95" dirty="0">
                    <a:solidFill>
                      <a:srgbClr val="4F81BD">
                        <a:lumMod val="50000"/>
                      </a:srgbClr>
                    </a:solidFill>
                    <a:latin typeface="Bahnschrift Condensed" panose="020B0502040204020203" pitchFamily="34" charset="0"/>
                    <a:cs typeface="Arial"/>
                  </a:rPr>
                  <a:t>молодой  педагог   в возрасте до 35 лет </a:t>
                </a:r>
              </a:p>
            </p:txBody>
          </p:sp>
          <p:sp>
            <p:nvSpPr>
              <p:cNvPr id="24" name="object 49">
                <a:extLst>
                  <a:ext uri="{FF2B5EF4-FFF2-40B4-BE49-F238E27FC236}">
                    <a16:creationId xmlns:a16="http://schemas.microsoft.com/office/drawing/2014/main" id="{DD8C92D1-94D3-48EC-83DD-EEE1DE344964}"/>
                  </a:ext>
                </a:extLst>
              </p:cNvPr>
              <p:cNvSpPr txBox="1"/>
              <p:nvPr/>
            </p:nvSpPr>
            <p:spPr>
              <a:xfrm>
                <a:off x="871449" y="2037470"/>
                <a:ext cx="378111" cy="3821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lang="ru-RU" sz="2400" b="1" kern="0" spc="-95" dirty="0">
                    <a:solidFill>
                      <a:srgbClr val="4F81BD">
                        <a:lumMod val="50000"/>
                      </a:srgbClr>
                    </a:solidFill>
                    <a:latin typeface="Bahnschrift Condensed" panose="020B0502040204020203" pitchFamily="34" charset="0"/>
                    <a:cs typeface="Arial"/>
                  </a:rPr>
                  <a:t>401</a:t>
                </a:r>
              </a:p>
            </p:txBody>
          </p: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E474400A-8161-480F-BF10-7D49C0199522}"/>
                  </a:ext>
                </a:extLst>
              </p:cNvPr>
              <p:cNvCxnSpPr/>
              <p:nvPr/>
            </p:nvCxnSpPr>
            <p:spPr>
              <a:xfrm>
                <a:off x="1287543" y="2171208"/>
                <a:ext cx="0" cy="210515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</p:grpSp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0B28799-3664-41CE-AA1D-57CA2F3F6EE1}"/>
              </a:ext>
            </a:extLst>
          </p:cNvPr>
          <p:cNvSpPr/>
          <p:nvPr/>
        </p:nvSpPr>
        <p:spPr>
          <a:xfrm>
            <a:off x="632196" y="3539134"/>
            <a:ext cx="7562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rgbClr val="4F81BD">
                    <a:lumMod val="50000"/>
                  </a:srgbClr>
                </a:solidFill>
                <a:latin typeface="Bahnschrift Condensed" panose="020B0502040204020203" pitchFamily="34" charset="0"/>
                <a:cs typeface="Arial"/>
              </a:rPr>
              <a:t>Программа «Преодоление дефицита квалифицированных педагогических кадров в системе образования Энгельсского муниципального района на 2022-2025 гг.»</a:t>
            </a:r>
          </a:p>
        </p:txBody>
      </p:sp>
    </p:spTree>
    <p:extLst>
      <p:ext uri="{BB962C8B-B14F-4D97-AF65-F5344CB8AC3E}">
        <p14:creationId xmlns:p14="http://schemas.microsoft.com/office/powerpoint/2010/main" val="11946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sp>
        <p:nvSpPr>
          <p:cNvPr id="3" name="Прямоугольник 2"/>
          <p:cNvSpPr/>
          <p:nvPr/>
        </p:nvSpPr>
        <p:spPr>
          <a:xfrm>
            <a:off x="1392817" y="256925"/>
            <a:ext cx="7992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СОВРЕМЕННОЙ ИНФРАСТРУКТУРЫ В 2023 ГОДУ 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ЭНГЕЛЬССКОМ МУНИЦИПАЛЬНОМ РАЙОНЕ</a:t>
            </a:r>
          </a:p>
        </p:txBody>
      </p:sp>
      <p:sp>
        <p:nvSpPr>
          <p:cNvPr id="15" name="Овал 14"/>
          <p:cNvSpPr/>
          <p:nvPr/>
        </p:nvSpPr>
        <p:spPr>
          <a:xfrm>
            <a:off x="8103472" y="3731173"/>
            <a:ext cx="704197" cy="62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103471" y="3111062"/>
            <a:ext cx="599095" cy="62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79972" y="4650827"/>
            <a:ext cx="302180" cy="352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557048" y="964811"/>
            <a:ext cx="8828342" cy="0"/>
          </a:xfrm>
          <a:prstGeom prst="line">
            <a:avLst/>
          </a:prstGeom>
          <a:ln w="57150">
            <a:solidFill>
              <a:srgbClr val="4525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E94F32A-C625-41D3-B0B3-EB5BC53E74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889" r="24302" b="30413"/>
          <a:stretch/>
        </p:blipFill>
        <p:spPr>
          <a:xfrm>
            <a:off x="1392817" y="1964785"/>
            <a:ext cx="2000106" cy="6506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/>
          <a:srcRect t="23687" r="90418" b="17741"/>
          <a:stretch/>
        </p:blipFill>
        <p:spPr>
          <a:xfrm>
            <a:off x="557048" y="210213"/>
            <a:ext cx="835769" cy="6592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560B78-4A40-450E-9427-CCFCC8FC376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6937" y="1515078"/>
            <a:ext cx="2998584" cy="199018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2BE0B79-3B2D-4081-8893-E90F6F81C7A2}"/>
              </a:ext>
            </a:extLst>
          </p:cNvPr>
          <p:cNvGrpSpPr/>
          <p:nvPr/>
        </p:nvGrpSpPr>
        <p:grpSpPr>
          <a:xfrm>
            <a:off x="557048" y="1392641"/>
            <a:ext cx="3706282" cy="780585"/>
            <a:chOff x="296471" y="403373"/>
            <a:chExt cx="3706282" cy="780585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8A4C76E-92A3-4544-8CBB-1A3C5A8D9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18882" t="38716" r="19476" b="56474"/>
            <a:stretch/>
          </p:blipFill>
          <p:spPr>
            <a:xfrm>
              <a:off x="296471" y="403373"/>
              <a:ext cx="816090" cy="780585"/>
            </a:xfrm>
            <a:prstGeom prst="rect">
              <a:avLst/>
            </a:prstGeom>
          </p:spPr>
        </p:pic>
        <p:sp>
          <p:nvSpPr>
            <p:cNvPr id="13" name="object 48">
              <a:extLst>
                <a:ext uri="{FF2B5EF4-FFF2-40B4-BE49-F238E27FC236}">
                  <a16:creationId xmlns:a16="http://schemas.microsoft.com/office/drawing/2014/main" id="{730BC3FE-A466-4B7E-9356-626CE9B2063E}"/>
                </a:ext>
              </a:extLst>
            </p:cNvPr>
            <p:cNvSpPr txBox="1"/>
            <p:nvPr/>
          </p:nvSpPr>
          <p:spPr>
            <a:xfrm>
              <a:off x="1193463" y="657616"/>
              <a:ext cx="2497470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ru-RU" sz="1600" spc="-25" dirty="0">
                  <a:solidFill>
                    <a:srgbClr val="0067AC"/>
                  </a:solidFill>
                  <a:latin typeface="Trebuchet MS"/>
                  <a:cs typeface="Trebuchet MS"/>
                </a:rPr>
                <a:t>СОВРЕМЕННАЯ ШКОЛА</a:t>
              </a:r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E5486AD5-9399-4995-9E7D-AE02443AE378}"/>
                </a:ext>
              </a:extLst>
            </p:cNvPr>
            <p:cNvSpPr/>
            <p:nvPr/>
          </p:nvSpPr>
          <p:spPr>
            <a:xfrm>
              <a:off x="1112561" y="1070167"/>
              <a:ext cx="2890192" cy="0"/>
            </a:xfrm>
            <a:custGeom>
              <a:avLst/>
              <a:gdLst/>
              <a:ahLst/>
              <a:cxnLst/>
              <a:rect l="l" t="t" r="r" b="b"/>
              <a:pathLst>
                <a:path w="6189345">
                  <a:moveTo>
                    <a:pt x="0" y="0"/>
                  </a:moveTo>
                  <a:lnTo>
                    <a:pt x="6188798" y="0"/>
                  </a:lnTo>
                </a:path>
              </a:pathLst>
            </a:custGeom>
            <a:ln w="127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8E98BB6-2F39-49A8-BE82-E7202500C06A}"/>
              </a:ext>
            </a:extLst>
          </p:cNvPr>
          <p:cNvSpPr/>
          <p:nvPr/>
        </p:nvSpPr>
        <p:spPr>
          <a:xfrm>
            <a:off x="171492" y="2580475"/>
            <a:ext cx="4364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rgbClr val="4F81BD">
                    <a:lumMod val="50000"/>
                  </a:srgbClr>
                </a:solidFill>
                <a:latin typeface="Bahnschrift Condensed" panose="020B0502040204020203" pitchFamily="34" charset="0"/>
                <a:cs typeface="Arial"/>
              </a:rPr>
              <a:t>2 центра «Точка роста» </a:t>
            </a:r>
          </a:p>
          <a:p>
            <a:pPr algn="ctr"/>
            <a:r>
              <a:rPr lang="ru-RU" sz="2000" b="1" kern="0" dirty="0">
                <a:solidFill>
                  <a:srgbClr val="4F81BD">
                    <a:lumMod val="50000"/>
                  </a:srgbClr>
                </a:solidFill>
                <a:latin typeface="Bahnschrift Condensed" panose="020B0502040204020203" pitchFamily="34" charset="0"/>
                <a:cs typeface="Arial"/>
              </a:rPr>
              <a:t>в МОУ «СОШ п. Новопушкинское», </a:t>
            </a:r>
          </a:p>
          <a:p>
            <a:pPr algn="ctr"/>
            <a:r>
              <a:rPr lang="ru-RU" sz="2000" b="1" kern="0" dirty="0">
                <a:solidFill>
                  <a:srgbClr val="4F81BD">
                    <a:lumMod val="50000"/>
                  </a:srgbClr>
                </a:solidFill>
                <a:latin typeface="Bahnschrift Condensed" panose="020B0502040204020203" pitchFamily="34" charset="0"/>
                <a:cs typeface="Arial"/>
              </a:rPr>
              <a:t>МОУ «СОШ с. Генеральское им. Р.Е. Ароновой» 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DC1D7DE-6C5F-4695-A97A-D9762E96B93D}"/>
              </a:ext>
            </a:extLst>
          </p:cNvPr>
          <p:cNvGrpSpPr/>
          <p:nvPr/>
        </p:nvGrpSpPr>
        <p:grpSpPr>
          <a:xfrm>
            <a:off x="80096" y="4020862"/>
            <a:ext cx="6542813" cy="883853"/>
            <a:chOff x="-240525" y="4339450"/>
            <a:chExt cx="4419119" cy="883853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7E4766A4-2836-46B4-9298-9E3BCFEB317D}"/>
                </a:ext>
              </a:extLst>
            </p:cNvPr>
            <p:cNvGrpSpPr/>
            <p:nvPr/>
          </p:nvGrpSpPr>
          <p:grpSpPr>
            <a:xfrm>
              <a:off x="-240525" y="4339450"/>
              <a:ext cx="4419119" cy="484056"/>
              <a:chOff x="-240525" y="4339450"/>
              <a:chExt cx="4419119" cy="484056"/>
            </a:xfrm>
          </p:grpSpPr>
          <p:sp>
            <p:nvSpPr>
              <p:cNvPr id="29" name="object 50">
                <a:extLst>
                  <a:ext uri="{FF2B5EF4-FFF2-40B4-BE49-F238E27FC236}">
                    <a16:creationId xmlns:a16="http://schemas.microsoft.com/office/drawing/2014/main" id="{521B46C2-0248-439E-BABE-1E4A457EF52F}"/>
                  </a:ext>
                </a:extLst>
              </p:cNvPr>
              <p:cNvSpPr txBox="1"/>
              <p:nvPr/>
            </p:nvSpPr>
            <p:spPr>
              <a:xfrm>
                <a:off x="1359251" y="4435002"/>
                <a:ext cx="2819343" cy="38850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33020" rIns="0" bIns="0" rtlCol="0">
                <a:spAutoFit/>
              </a:bodyPr>
              <a:lstStyle/>
              <a:p>
                <a:pPr marL="12700" marR="5080" lvl="0" algn="just">
                  <a:lnSpc>
                    <a:spcPts val="1300"/>
                  </a:lnSpc>
                  <a:spcBef>
                    <a:spcPts val="260"/>
                  </a:spcBef>
                </a:pPr>
                <a:r>
                  <a:rPr kumimoji="0" lang="ru-RU" sz="2400" b="0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 </a:t>
                </a:r>
                <a:r>
                  <a:rPr kumimoji="0" lang="ru-RU" sz="2400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за счет средств федерального бюджета </a:t>
                </a:r>
              </a:p>
            </p:txBody>
          </p:sp>
          <p:sp>
            <p:nvSpPr>
              <p:cNvPr id="30" name="object 49">
                <a:extLst>
                  <a:ext uri="{FF2B5EF4-FFF2-40B4-BE49-F238E27FC236}">
                    <a16:creationId xmlns:a16="http://schemas.microsoft.com/office/drawing/2014/main" id="{8ADDAC7A-6B0C-4537-ABEB-F01F3483E76A}"/>
                  </a:ext>
                </a:extLst>
              </p:cNvPr>
              <p:cNvSpPr txBox="1"/>
              <p:nvPr/>
            </p:nvSpPr>
            <p:spPr>
              <a:xfrm>
                <a:off x="-240525" y="4339450"/>
                <a:ext cx="1921649" cy="3821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lvl="0">
                  <a:spcBef>
                    <a:spcPts val="100"/>
                  </a:spcBef>
                </a:pPr>
                <a:r>
                  <a:rPr kumimoji="0" lang="ru-RU" sz="2400" b="1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5 758,4 </a:t>
                </a:r>
                <a:r>
                  <a:rPr kumimoji="0" lang="ru-RU" sz="2400" b="0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тыс. рублей</a:t>
                </a: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endParaRPr>
              </a:p>
            </p:txBody>
          </p: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46298A4C-819F-4D2C-A1EB-54A1AB673B4F}"/>
                  </a:ext>
                </a:extLst>
              </p:cNvPr>
              <p:cNvCxnSpPr/>
              <p:nvPr/>
            </p:nvCxnSpPr>
            <p:spPr>
              <a:xfrm>
                <a:off x="1286922" y="4367727"/>
                <a:ext cx="0" cy="282513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6C7C6D2F-FC6D-45D7-A98B-0C1072574549}"/>
                </a:ext>
              </a:extLst>
            </p:cNvPr>
            <p:cNvGrpSpPr/>
            <p:nvPr/>
          </p:nvGrpSpPr>
          <p:grpSpPr>
            <a:xfrm>
              <a:off x="-83357" y="4714253"/>
              <a:ext cx="4261951" cy="509050"/>
              <a:chOff x="-83357" y="4332097"/>
              <a:chExt cx="4261951" cy="509050"/>
            </a:xfrm>
          </p:grpSpPr>
          <p:sp>
            <p:nvSpPr>
              <p:cNvPr id="26" name="object 50">
                <a:extLst>
                  <a:ext uri="{FF2B5EF4-FFF2-40B4-BE49-F238E27FC236}">
                    <a16:creationId xmlns:a16="http://schemas.microsoft.com/office/drawing/2014/main" id="{576CBF17-BB5F-445D-B250-5F18CE9AB2A0}"/>
                  </a:ext>
                </a:extLst>
              </p:cNvPr>
              <p:cNvSpPr txBox="1"/>
              <p:nvPr/>
            </p:nvSpPr>
            <p:spPr>
              <a:xfrm>
                <a:off x="1359251" y="4452643"/>
                <a:ext cx="2819343" cy="38850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33020" rIns="0" bIns="0" rtlCol="0">
                <a:spAutoFit/>
              </a:bodyPr>
              <a:lstStyle/>
              <a:p>
                <a:pPr marL="12700" marR="5080" lvl="0" algn="just">
                  <a:lnSpc>
                    <a:spcPts val="1300"/>
                  </a:lnSpc>
                  <a:spcBef>
                    <a:spcPts val="260"/>
                  </a:spcBef>
                </a:pPr>
                <a:r>
                  <a:rPr kumimoji="0" lang="ru-RU" sz="2400" b="0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 за счет средств областного бюджета</a:t>
                </a:r>
              </a:p>
            </p:txBody>
          </p:sp>
          <p:sp>
            <p:nvSpPr>
              <p:cNvPr id="27" name="object 49">
                <a:extLst>
                  <a:ext uri="{FF2B5EF4-FFF2-40B4-BE49-F238E27FC236}">
                    <a16:creationId xmlns:a16="http://schemas.microsoft.com/office/drawing/2014/main" id="{96A990C9-930C-4EE0-B9EB-7524CCF94D76}"/>
                  </a:ext>
                </a:extLst>
              </p:cNvPr>
              <p:cNvSpPr txBox="1"/>
              <p:nvPr/>
            </p:nvSpPr>
            <p:spPr>
              <a:xfrm>
                <a:off x="-83357" y="4332097"/>
                <a:ext cx="1812755" cy="3821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lvl="0">
                  <a:spcBef>
                    <a:spcPts val="100"/>
                  </a:spcBef>
                </a:pPr>
                <a:r>
                  <a:rPr kumimoji="0" lang="ru-RU" sz="2400" b="1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117,5 </a:t>
                </a:r>
                <a:r>
                  <a:rPr kumimoji="0" lang="ru-RU" sz="2400" b="0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тыс. рублей</a:t>
                </a: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endParaRPr>
              </a:p>
            </p:txBody>
          </p: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74E715AA-85E7-42AF-BA96-DDE52D5605B0}"/>
                  </a:ext>
                </a:extLst>
              </p:cNvPr>
              <p:cNvCxnSpPr/>
              <p:nvPr/>
            </p:nvCxnSpPr>
            <p:spPr>
              <a:xfrm>
                <a:off x="1286922" y="4384132"/>
                <a:ext cx="0" cy="282513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</p:grp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EBCAED8-31B4-4406-A29E-1D21F832F8BA}"/>
              </a:ext>
            </a:extLst>
          </p:cNvPr>
          <p:cNvSpPr/>
          <p:nvPr/>
        </p:nvSpPr>
        <p:spPr>
          <a:xfrm>
            <a:off x="7513068" y="2262772"/>
            <a:ext cx="43918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rgbClr val="4F81BD">
                    <a:lumMod val="50000"/>
                  </a:srgbClr>
                </a:solidFill>
                <a:latin typeface="Bahnschrift Condensed" panose="020B0502040204020203" pitchFamily="34" charset="0"/>
                <a:cs typeface="Arial"/>
              </a:rPr>
              <a:t>15 новых мест для реализации дополнительных общеразвивающих программ естественно-научной направленности </a:t>
            </a:r>
          </a:p>
          <a:p>
            <a:pPr algn="ctr"/>
            <a:r>
              <a:rPr lang="ru-RU" sz="2000" b="1" kern="0" dirty="0">
                <a:solidFill>
                  <a:srgbClr val="4F81BD">
                    <a:lumMod val="50000"/>
                  </a:srgbClr>
                </a:solidFill>
                <a:latin typeface="Bahnschrift Condensed" panose="020B0502040204020203" pitchFamily="34" charset="0"/>
                <a:cs typeface="Arial"/>
              </a:rPr>
              <a:t>в МОУ «СОШ № 30 им. П.М. Коваленко»</a:t>
            </a:r>
          </a:p>
          <a:p>
            <a:pPr algn="ctr"/>
            <a:endParaRPr lang="ru-RU" sz="2000" b="1" kern="0" dirty="0">
              <a:solidFill>
                <a:srgbClr val="4F81BD">
                  <a:lumMod val="50000"/>
                </a:srgbClr>
              </a:solidFill>
              <a:latin typeface="Bahnschrift Condensed" panose="020B0502040204020203" pitchFamily="34" charset="0"/>
              <a:cs typeface="Arial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C7338DA-AF2D-4543-B157-E46AA8A0F10D}"/>
              </a:ext>
            </a:extLst>
          </p:cNvPr>
          <p:cNvGrpSpPr/>
          <p:nvPr/>
        </p:nvGrpSpPr>
        <p:grpSpPr>
          <a:xfrm>
            <a:off x="7652201" y="1440633"/>
            <a:ext cx="3982751" cy="780356"/>
            <a:chOff x="264396" y="449552"/>
            <a:chExt cx="3982751" cy="780356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D5F60E0-415D-4CC2-9149-3B1BCA32B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396" y="449552"/>
              <a:ext cx="816935" cy="780356"/>
            </a:xfrm>
            <a:prstGeom prst="rect">
              <a:avLst/>
            </a:prstGeom>
          </p:spPr>
        </p:pic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8AE5D055-6358-4C39-A070-83AB6A9412A8}"/>
                </a:ext>
              </a:extLst>
            </p:cNvPr>
            <p:cNvGrpSpPr/>
            <p:nvPr/>
          </p:nvGrpSpPr>
          <p:grpSpPr>
            <a:xfrm>
              <a:off x="1146015" y="657616"/>
              <a:ext cx="3101132" cy="458335"/>
              <a:chOff x="1146015" y="657616"/>
              <a:chExt cx="3101132" cy="458335"/>
            </a:xfrm>
          </p:grpSpPr>
          <p:sp>
            <p:nvSpPr>
              <p:cNvPr id="37" name="object 48">
                <a:extLst>
                  <a:ext uri="{FF2B5EF4-FFF2-40B4-BE49-F238E27FC236}">
                    <a16:creationId xmlns:a16="http://schemas.microsoft.com/office/drawing/2014/main" id="{62F80D95-9A28-4A72-A6B6-001D338B2CA9}"/>
                  </a:ext>
                </a:extLst>
              </p:cNvPr>
              <p:cNvSpPr txBox="1"/>
              <p:nvPr/>
            </p:nvSpPr>
            <p:spPr>
              <a:xfrm>
                <a:off x="1193463" y="657616"/>
                <a:ext cx="3053684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lang="ru-RU" spc="-25" dirty="0">
                    <a:solidFill>
                      <a:srgbClr val="0067AC"/>
                    </a:solidFill>
                    <a:latin typeface="Trebuchet MS"/>
                    <a:cs typeface="Trebuchet MS"/>
                  </a:rPr>
                  <a:t>УСПЕХ КАЖДОГО РЕБЕНКА</a:t>
                </a:r>
              </a:p>
            </p:txBody>
          </p:sp>
          <p:grpSp>
            <p:nvGrpSpPr>
              <p:cNvPr id="38" name="object 14">
                <a:extLst>
                  <a:ext uri="{FF2B5EF4-FFF2-40B4-BE49-F238E27FC236}">
                    <a16:creationId xmlns:a16="http://schemas.microsoft.com/office/drawing/2014/main" id="{809C89D9-111D-4A5D-A3F8-CB9C1A65D0CF}"/>
                  </a:ext>
                </a:extLst>
              </p:cNvPr>
              <p:cNvGrpSpPr/>
              <p:nvPr/>
            </p:nvGrpSpPr>
            <p:grpSpPr>
              <a:xfrm>
                <a:off x="1146015" y="1024383"/>
                <a:ext cx="2902053" cy="91568"/>
                <a:chOff x="1093800" y="915759"/>
                <a:chExt cx="6214745" cy="50800"/>
              </a:xfrm>
            </p:grpSpPr>
            <p:sp>
              <p:nvSpPr>
                <p:cNvPr id="39" name="object 15">
                  <a:extLst>
                    <a:ext uri="{FF2B5EF4-FFF2-40B4-BE49-F238E27FC236}">
                      <a16:creationId xmlns:a16="http://schemas.microsoft.com/office/drawing/2014/main" id="{E3BC803E-73F6-418B-A88F-02FBC734B42A}"/>
                    </a:ext>
                  </a:extLst>
                </p:cNvPr>
                <p:cNvSpPr/>
                <p:nvPr/>
              </p:nvSpPr>
              <p:spPr>
                <a:xfrm>
                  <a:off x="1119200" y="941159"/>
                  <a:ext cx="618934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9345">
                      <a:moveTo>
                        <a:pt x="0" y="0"/>
                      </a:moveTo>
                      <a:lnTo>
                        <a:pt x="6188798" y="0"/>
                      </a:lnTo>
                    </a:path>
                  </a:pathLst>
                </a:custGeom>
                <a:ln w="12700">
                  <a:solidFill>
                    <a:srgbClr val="0067AC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object 16">
                  <a:extLst>
                    <a:ext uri="{FF2B5EF4-FFF2-40B4-BE49-F238E27FC236}">
                      <a16:creationId xmlns:a16="http://schemas.microsoft.com/office/drawing/2014/main" id="{ADD73D3C-3B6F-456A-9A22-916202D481AA}"/>
                    </a:ext>
                  </a:extLst>
                </p:cNvPr>
                <p:cNvSpPr/>
                <p:nvPr/>
              </p:nvSpPr>
              <p:spPr>
                <a:xfrm>
                  <a:off x="1093800" y="915759"/>
                  <a:ext cx="50800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00" h="50800">
                      <a:moveTo>
                        <a:pt x="25400" y="0"/>
                      </a:moveTo>
                      <a:lnTo>
                        <a:pt x="15510" y="1995"/>
                      </a:lnTo>
                      <a:lnTo>
                        <a:pt x="7437" y="7437"/>
                      </a:lnTo>
                      <a:lnTo>
                        <a:pt x="1995" y="15510"/>
                      </a:lnTo>
                      <a:lnTo>
                        <a:pt x="0" y="25400"/>
                      </a:lnTo>
                      <a:lnTo>
                        <a:pt x="1995" y="35289"/>
                      </a:lnTo>
                      <a:lnTo>
                        <a:pt x="7437" y="43362"/>
                      </a:lnTo>
                      <a:lnTo>
                        <a:pt x="15510" y="48804"/>
                      </a:lnTo>
                      <a:lnTo>
                        <a:pt x="25400" y="50800"/>
                      </a:lnTo>
                      <a:lnTo>
                        <a:pt x="35289" y="48804"/>
                      </a:lnTo>
                      <a:lnTo>
                        <a:pt x="43362" y="43362"/>
                      </a:lnTo>
                      <a:lnTo>
                        <a:pt x="48804" y="35289"/>
                      </a:lnTo>
                      <a:lnTo>
                        <a:pt x="50800" y="25400"/>
                      </a:lnTo>
                      <a:lnTo>
                        <a:pt x="48804" y="15510"/>
                      </a:lnTo>
                      <a:lnTo>
                        <a:pt x="43362" y="7437"/>
                      </a:lnTo>
                      <a:lnTo>
                        <a:pt x="35289" y="1995"/>
                      </a:lnTo>
                      <a:lnTo>
                        <a:pt x="25400" y="0"/>
                      </a:lnTo>
                      <a:close/>
                    </a:path>
                  </a:pathLst>
                </a:custGeom>
                <a:solidFill>
                  <a:srgbClr val="0067AC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5CCB1969-F5B7-4C60-A7E1-794D1BB7055E}"/>
              </a:ext>
            </a:extLst>
          </p:cNvPr>
          <p:cNvGrpSpPr/>
          <p:nvPr/>
        </p:nvGrpSpPr>
        <p:grpSpPr>
          <a:xfrm>
            <a:off x="6451139" y="3906185"/>
            <a:ext cx="6173907" cy="842874"/>
            <a:chOff x="177644" y="4257640"/>
            <a:chExt cx="4000950" cy="842874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C5381E88-7BB9-423D-92D5-AB8FDCABAA2B}"/>
                </a:ext>
              </a:extLst>
            </p:cNvPr>
            <p:cNvGrpSpPr/>
            <p:nvPr/>
          </p:nvGrpSpPr>
          <p:grpSpPr>
            <a:xfrm>
              <a:off x="177644" y="4257640"/>
              <a:ext cx="4000950" cy="555286"/>
              <a:chOff x="177644" y="4257640"/>
              <a:chExt cx="4000950" cy="555286"/>
            </a:xfrm>
          </p:grpSpPr>
          <p:sp>
            <p:nvSpPr>
              <p:cNvPr id="47" name="object 50">
                <a:extLst>
                  <a:ext uri="{FF2B5EF4-FFF2-40B4-BE49-F238E27FC236}">
                    <a16:creationId xmlns:a16="http://schemas.microsoft.com/office/drawing/2014/main" id="{CE6E17FD-A6EB-46D1-9A44-78B174E29986}"/>
                  </a:ext>
                </a:extLst>
              </p:cNvPr>
              <p:cNvSpPr txBox="1"/>
              <p:nvPr/>
            </p:nvSpPr>
            <p:spPr>
              <a:xfrm>
                <a:off x="1359251" y="4435002"/>
                <a:ext cx="2819343" cy="37792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33020" rIns="0" bIns="0" rtlCol="0">
                <a:spAutoFit/>
              </a:bodyPr>
              <a:lstStyle/>
              <a:p>
                <a:pPr marL="12700" marR="5080" lvl="0" algn="just">
                  <a:lnSpc>
                    <a:spcPts val="1300"/>
                  </a:lnSpc>
                  <a:spcBef>
                    <a:spcPts val="260"/>
                  </a:spcBef>
                </a:pPr>
                <a:r>
                  <a:rPr kumimoji="0" lang="ru-RU" sz="2400" b="0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 </a:t>
                </a:r>
                <a:r>
                  <a:rPr kumimoji="0" lang="ru-RU" sz="2400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за счет средств федерального бюджета </a:t>
                </a:r>
              </a:p>
            </p:txBody>
          </p:sp>
          <p:sp>
            <p:nvSpPr>
              <p:cNvPr id="48" name="object 49">
                <a:extLst>
                  <a:ext uri="{FF2B5EF4-FFF2-40B4-BE49-F238E27FC236}">
                    <a16:creationId xmlns:a16="http://schemas.microsoft.com/office/drawing/2014/main" id="{71C03173-F524-4B61-B25D-D46067351F86}"/>
                  </a:ext>
                </a:extLst>
              </p:cNvPr>
              <p:cNvSpPr txBox="1"/>
              <p:nvPr/>
            </p:nvSpPr>
            <p:spPr>
              <a:xfrm>
                <a:off x="177644" y="4257640"/>
                <a:ext cx="1551754" cy="44371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lvl="0">
                  <a:spcBef>
                    <a:spcPts val="100"/>
                  </a:spcBef>
                </a:pPr>
                <a:r>
                  <a:rPr kumimoji="0" lang="ru-RU" sz="2800" b="1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211,2 </a:t>
                </a:r>
                <a:r>
                  <a:rPr kumimoji="0" lang="ru-RU" sz="2400" b="0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тыс. рублей</a:t>
                </a: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endParaRPr>
              </a:p>
            </p:txBody>
          </p: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id="{2DDFD5AF-6EB5-42B7-9FDC-9AEFDF31219D}"/>
                  </a:ext>
                </a:extLst>
              </p:cNvPr>
              <p:cNvCxnSpPr/>
              <p:nvPr/>
            </p:nvCxnSpPr>
            <p:spPr>
              <a:xfrm>
                <a:off x="1286922" y="4367727"/>
                <a:ext cx="0" cy="282513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5BFC9384-BCC1-48F1-AD5D-B7455A3D4B68}"/>
                </a:ext>
              </a:extLst>
            </p:cNvPr>
            <p:cNvGrpSpPr/>
            <p:nvPr/>
          </p:nvGrpSpPr>
          <p:grpSpPr>
            <a:xfrm>
              <a:off x="238526" y="4656803"/>
              <a:ext cx="3940068" cy="443711"/>
              <a:chOff x="238526" y="4274647"/>
              <a:chExt cx="3940068" cy="443711"/>
            </a:xfrm>
          </p:grpSpPr>
          <p:sp>
            <p:nvSpPr>
              <p:cNvPr id="44" name="object 50">
                <a:extLst>
                  <a:ext uri="{FF2B5EF4-FFF2-40B4-BE49-F238E27FC236}">
                    <a16:creationId xmlns:a16="http://schemas.microsoft.com/office/drawing/2014/main" id="{16FC8E72-5FE2-452A-9F02-FE6245FD45E9}"/>
                  </a:ext>
                </a:extLst>
              </p:cNvPr>
              <p:cNvSpPr txBox="1"/>
              <p:nvPr/>
            </p:nvSpPr>
            <p:spPr>
              <a:xfrm>
                <a:off x="1359251" y="4452643"/>
                <a:ext cx="2819343" cy="200055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33020" rIns="0" bIns="0" rtlCol="0">
                <a:spAutoFit/>
              </a:bodyPr>
              <a:lstStyle/>
              <a:p>
                <a:pPr marL="12700" marR="5080" lvl="0" algn="just">
                  <a:lnSpc>
                    <a:spcPts val="1300"/>
                  </a:lnSpc>
                  <a:spcBef>
                    <a:spcPts val="260"/>
                  </a:spcBef>
                </a:pPr>
                <a:r>
                  <a:rPr kumimoji="0" lang="ru-RU" sz="2400" b="0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 за счет средств областного бюджета</a:t>
                </a:r>
              </a:p>
            </p:txBody>
          </p:sp>
          <p:sp>
            <p:nvSpPr>
              <p:cNvPr id="45" name="object 49">
                <a:extLst>
                  <a:ext uri="{FF2B5EF4-FFF2-40B4-BE49-F238E27FC236}">
                    <a16:creationId xmlns:a16="http://schemas.microsoft.com/office/drawing/2014/main" id="{6E9CDE35-F476-45BE-AC0E-659F27349C8E}"/>
                  </a:ext>
                </a:extLst>
              </p:cNvPr>
              <p:cNvSpPr txBox="1"/>
              <p:nvPr/>
            </p:nvSpPr>
            <p:spPr>
              <a:xfrm>
                <a:off x="238526" y="4274647"/>
                <a:ext cx="1490872" cy="44371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lvl="0">
                  <a:spcBef>
                    <a:spcPts val="100"/>
                  </a:spcBef>
                </a:pPr>
                <a:r>
                  <a:rPr kumimoji="0" lang="ru-RU" sz="2800" b="1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4,3 </a:t>
                </a:r>
                <a:r>
                  <a:rPr kumimoji="0" lang="ru-RU" sz="2400" b="0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тыс. рублей</a:t>
                </a: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endParaRPr>
              </a:p>
            </p:txBody>
          </p:sp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id="{A82B1608-B2AC-445A-9F86-F9463C6BBD4D}"/>
                  </a:ext>
                </a:extLst>
              </p:cNvPr>
              <p:cNvCxnSpPr/>
              <p:nvPr/>
            </p:nvCxnSpPr>
            <p:spPr>
              <a:xfrm>
                <a:off x="1286922" y="4384132"/>
                <a:ext cx="0" cy="282513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</p:grpSp>
      </p:grp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8149F5E-7125-4AFC-83FC-944E176BC4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18494" b="10235"/>
          <a:stretch/>
        </p:blipFill>
        <p:spPr>
          <a:xfrm>
            <a:off x="111281" y="5002924"/>
            <a:ext cx="3208571" cy="171508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D192CBEE-A44B-496E-B042-17C44C257FD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t="14868" b="7920"/>
          <a:stretch/>
        </p:blipFill>
        <p:spPr>
          <a:xfrm>
            <a:off x="3395216" y="5002924"/>
            <a:ext cx="2779757" cy="171508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6D48407-A526-434E-9282-D64F077AFAD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t="4962" b="47422"/>
          <a:stretch/>
        </p:blipFill>
        <p:spPr>
          <a:xfrm>
            <a:off x="6769835" y="5010183"/>
            <a:ext cx="4965298" cy="171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2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sp>
        <p:nvSpPr>
          <p:cNvPr id="3" name="Прямоугольник 2"/>
          <p:cNvSpPr/>
          <p:nvPr/>
        </p:nvSpPr>
        <p:spPr>
          <a:xfrm>
            <a:off x="1337294" y="598674"/>
            <a:ext cx="94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ДОСТУПНОСТИ К ЕДИНОМУ ОБРАЗОВАТЕЛЬНОМУ ПРОСТРАНСТВУ</a:t>
            </a:r>
          </a:p>
        </p:txBody>
      </p:sp>
      <p:sp>
        <p:nvSpPr>
          <p:cNvPr id="15" name="Овал 14"/>
          <p:cNvSpPr/>
          <p:nvPr/>
        </p:nvSpPr>
        <p:spPr>
          <a:xfrm>
            <a:off x="8103472" y="3731173"/>
            <a:ext cx="704197" cy="62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79972" y="4650827"/>
            <a:ext cx="302180" cy="352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523483" y="1013636"/>
            <a:ext cx="10093182" cy="0"/>
          </a:xfrm>
          <a:prstGeom prst="line">
            <a:avLst/>
          </a:prstGeom>
          <a:ln w="57150">
            <a:solidFill>
              <a:srgbClr val="4525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Slide"/>
          <p:cNvPicPr>
            <a:picLocks noChangeAspect="1"/>
          </p:cNvPicPr>
          <p:nvPr/>
        </p:nvPicPr>
        <p:blipFill rotWithShape="1">
          <a:blip r:embed="rId2"/>
          <a:srcRect l="48467" t="7495" r="1492" b="73393"/>
          <a:stretch/>
        </p:blipFill>
        <p:spPr>
          <a:xfrm>
            <a:off x="2157626" y="1075714"/>
            <a:ext cx="6814158" cy="146389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515007" y="2250197"/>
            <a:ext cx="6078261" cy="1683554"/>
            <a:chOff x="300789" y="3379289"/>
            <a:chExt cx="6078261" cy="168355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00791" y="4375909"/>
              <a:ext cx="6078259" cy="686934"/>
              <a:chOff x="-58254" y="4257640"/>
              <a:chExt cx="3938967" cy="686934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-58254" y="4257640"/>
                <a:ext cx="3938967" cy="320601"/>
                <a:chOff x="-58254" y="4257640"/>
                <a:chExt cx="3938967" cy="320601"/>
              </a:xfrm>
            </p:grpSpPr>
            <p:sp>
              <p:nvSpPr>
                <p:cNvPr id="20" name="object 50"/>
                <p:cNvSpPr txBox="1"/>
                <p:nvPr/>
              </p:nvSpPr>
              <p:spPr>
                <a:xfrm>
                  <a:off x="1061370" y="4355451"/>
                  <a:ext cx="2819343" cy="20005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square" lIns="0" tIns="33020" rIns="0" bIns="0" rtlCol="0">
                  <a:spAutoFit/>
                </a:bodyPr>
                <a:lstStyle/>
                <a:p>
                  <a:pPr marL="12700" marR="5080" lvl="0" algn="just">
                    <a:lnSpc>
                      <a:spcPts val="1300"/>
                    </a:lnSpc>
                    <a:spcBef>
                      <a:spcPts val="260"/>
                    </a:spcBef>
                  </a:pPr>
                  <a:r>
                    <a:rPr kumimoji="0" lang="ru-RU" sz="2000" b="0" i="0" u="none" strike="noStrike" kern="0" cap="none" spc="-95" normalizeH="0" baseline="0" noProof="0" dirty="0">
                      <a:ln>
                        <a:noFill/>
                      </a:ln>
                      <a:solidFill>
                        <a:srgbClr val="4F81BD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cs typeface="Arial"/>
                    </a:rPr>
                    <a:t> </a:t>
                  </a:r>
                  <a:r>
                    <a:rPr kumimoji="0" lang="ru-RU" sz="2000" i="0" u="none" strike="noStrike" kern="0" cap="none" spc="-95" normalizeH="0" baseline="0" noProof="0" dirty="0">
                      <a:ln>
                        <a:noFill/>
                      </a:ln>
                      <a:solidFill>
                        <a:srgbClr val="4F81BD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cs typeface="Arial"/>
                    </a:rPr>
                    <a:t>всего средств </a:t>
                  </a:r>
                </a:p>
              </p:txBody>
            </p:sp>
            <p:sp>
              <p:nvSpPr>
                <p:cNvPr id="21" name="object 49"/>
                <p:cNvSpPr txBox="1"/>
                <p:nvPr/>
              </p:nvSpPr>
              <p:spPr>
                <a:xfrm>
                  <a:off x="-58254" y="4257640"/>
                  <a:ext cx="1234306" cy="3206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lvl="0">
                    <a:spcBef>
                      <a:spcPts val="100"/>
                    </a:spcBef>
                  </a:pPr>
                  <a:r>
                    <a:rPr kumimoji="0" lang="ru-RU" sz="2000" b="1" i="0" u="none" strike="noStrike" kern="0" cap="none" spc="-95" normalizeH="0" baseline="0" noProof="0" dirty="0">
                      <a:ln>
                        <a:noFill/>
                      </a:ln>
                      <a:solidFill>
                        <a:srgbClr val="4F81BD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cs typeface="Arial"/>
                    </a:rPr>
                    <a:t>23 118,3 </a:t>
                  </a:r>
                  <a:r>
                    <a:rPr kumimoji="0" lang="ru-RU" sz="2000" b="0" i="0" u="none" strike="noStrike" kern="0" cap="none" spc="-95" normalizeH="0" baseline="0" noProof="0" dirty="0">
                      <a:ln>
                        <a:noFill/>
                      </a:ln>
                      <a:solidFill>
                        <a:srgbClr val="4F81BD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cs typeface="Arial"/>
                    </a:rPr>
                    <a:t>тыс. рублей</a:t>
                  </a:r>
                  <a:endParaRPr kumimoji="0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endParaRPr>
                </a:p>
              </p:txBody>
            </p: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1006231" y="4276683"/>
                  <a:ext cx="0" cy="28251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lumMod val="50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1006231" y="4662061"/>
                <a:ext cx="0" cy="282513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0" name="Прямоугольник 9"/>
            <p:cNvSpPr/>
            <p:nvPr/>
          </p:nvSpPr>
          <p:spPr>
            <a:xfrm>
              <a:off x="300789" y="3379289"/>
              <a:ext cx="513486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5252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2022 год</a:t>
              </a:r>
            </a:p>
            <a:p>
              <a:pPr algn="ctr"/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rPr>
                <a:t>в 8 образовательных учреждениях осуществлен капитальный и текущий ремонт зданий </a:t>
              </a:r>
              <a:endParaRPr lang="ru-RU" sz="20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256056" y="2754454"/>
            <a:ext cx="6391888" cy="1222067"/>
            <a:chOff x="-12838" y="3804248"/>
            <a:chExt cx="6391888" cy="1258595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94582" y="4375909"/>
              <a:ext cx="6084468" cy="686934"/>
              <a:chOff x="-62278" y="4257640"/>
              <a:chExt cx="3942991" cy="686934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-58254" y="4257640"/>
                <a:ext cx="3938967" cy="320601"/>
                <a:chOff x="-58254" y="4257640"/>
                <a:chExt cx="3938967" cy="320601"/>
              </a:xfrm>
            </p:grpSpPr>
            <p:sp>
              <p:nvSpPr>
                <p:cNvPr id="31" name="object 50"/>
                <p:cNvSpPr txBox="1"/>
                <p:nvPr/>
              </p:nvSpPr>
              <p:spPr>
                <a:xfrm>
                  <a:off x="1061370" y="4355451"/>
                  <a:ext cx="2819343" cy="20005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square" lIns="0" tIns="33020" rIns="0" bIns="0" rtlCol="0">
                  <a:spAutoFit/>
                </a:bodyPr>
                <a:lstStyle/>
                <a:p>
                  <a:pPr marL="12700" marR="5080" lvl="0" algn="just">
                    <a:lnSpc>
                      <a:spcPts val="1300"/>
                    </a:lnSpc>
                    <a:spcBef>
                      <a:spcPts val="260"/>
                    </a:spcBef>
                  </a:pPr>
                  <a:r>
                    <a:rPr kumimoji="0" lang="ru-RU" sz="2000" b="0" i="0" u="none" strike="noStrike" kern="0" cap="none" spc="-95" normalizeH="0" baseline="0" noProof="0" dirty="0">
                      <a:ln>
                        <a:noFill/>
                      </a:ln>
                      <a:solidFill>
                        <a:srgbClr val="4F81BD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cs typeface="Arial"/>
                    </a:rPr>
                    <a:t> </a:t>
                  </a:r>
                  <a:r>
                    <a:rPr kumimoji="0" lang="ru-RU" sz="2000" i="0" u="none" strike="noStrike" kern="0" cap="none" spc="-95" normalizeH="0" baseline="0" noProof="0" dirty="0">
                      <a:ln>
                        <a:noFill/>
                      </a:ln>
                      <a:solidFill>
                        <a:srgbClr val="4F81BD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cs typeface="Arial"/>
                    </a:rPr>
                    <a:t>всего средств </a:t>
                  </a:r>
                </a:p>
              </p:txBody>
            </p:sp>
            <p:sp>
              <p:nvSpPr>
                <p:cNvPr id="32" name="object 49"/>
                <p:cNvSpPr txBox="1"/>
                <p:nvPr/>
              </p:nvSpPr>
              <p:spPr>
                <a:xfrm>
                  <a:off x="-58254" y="4257640"/>
                  <a:ext cx="1234306" cy="3206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lvl="0">
                    <a:spcBef>
                      <a:spcPts val="100"/>
                    </a:spcBef>
                  </a:pPr>
                  <a:r>
                    <a:rPr kumimoji="0" lang="ru-RU" sz="2000" b="1" i="0" u="none" strike="noStrike" kern="0" cap="none" spc="-95" normalizeH="0" baseline="0" noProof="0" dirty="0">
                      <a:ln>
                        <a:noFill/>
                      </a:ln>
                      <a:solidFill>
                        <a:srgbClr val="4F81BD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cs typeface="Arial"/>
                    </a:rPr>
                    <a:t>17 368,4 </a:t>
                  </a:r>
                  <a:r>
                    <a:rPr kumimoji="0" lang="ru-RU" sz="2000" b="0" i="0" u="none" strike="noStrike" kern="0" cap="none" spc="-95" normalizeH="0" baseline="0" noProof="0" dirty="0">
                      <a:ln>
                        <a:noFill/>
                      </a:ln>
                      <a:solidFill>
                        <a:srgbClr val="4F81BD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cs typeface="Arial"/>
                    </a:rPr>
                    <a:t>тыс. рублей</a:t>
                  </a:r>
                  <a:endParaRPr kumimoji="0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endParaRPr>
                </a:p>
              </p:txBody>
            </p: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1006231" y="4276683"/>
                  <a:ext cx="0" cy="28251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lumMod val="50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27" name="Группа 26"/>
              <p:cNvGrpSpPr/>
              <p:nvPr/>
            </p:nvGrpSpPr>
            <p:grpSpPr>
              <a:xfrm>
                <a:off x="-62278" y="4601441"/>
                <a:ext cx="3942991" cy="343133"/>
                <a:chOff x="-62278" y="4219285"/>
                <a:chExt cx="3942991" cy="343133"/>
              </a:xfrm>
            </p:grpSpPr>
            <p:sp>
              <p:nvSpPr>
                <p:cNvPr id="28" name="object 50"/>
                <p:cNvSpPr txBox="1"/>
                <p:nvPr/>
              </p:nvSpPr>
              <p:spPr>
                <a:xfrm>
                  <a:off x="1061370" y="4334674"/>
                  <a:ext cx="2819343" cy="21752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square" lIns="0" tIns="33020" rIns="0" bIns="0" rtlCol="0">
                  <a:spAutoFit/>
                </a:bodyPr>
                <a:lstStyle/>
                <a:p>
                  <a:pPr marL="12700" marR="5080" lvl="0" algn="just">
                    <a:lnSpc>
                      <a:spcPts val="1300"/>
                    </a:lnSpc>
                    <a:spcBef>
                      <a:spcPts val="260"/>
                    </a:spcBef>
                  </a:pPr>
                  <a:r>
                    <a:rPr kumimoji="0" lang="ru-RU" sz="2000" b="0" i="0" u="none" strike="noStrike" kern="0" cap="none" spc="-95" normalizeH="0" baseline="0" noProof="0" dirty="0">
                      <a:ln>
                        <a:noFill/>
                      </a:ln>
                      <a:solidFill>
                        <a:srgbClr val="4F81BD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cs typeface="Arial"/>
                    </a:rPr>
                    <a:t> за счет средств </a:t>
                  </a:r>
                  <a:r>
                    <a:rPr lang="ru-RU" sz="2000" kern="0" spc="-95" dirty="0">
                      <a:solidFill>
                        <a:srgbClr val="4F81BD">
                          <a:lumMod val="50000"/>
                        </a:srgbClr>
                      </a:solidFill>
                      <a:latin typeface="Bahnschrift Condensed" panose="020B0502040204020203" pitchFamily="34" charset="0"/>
                      <a:cs typeface="Arial"/>
                    </a:rPr>
                    <a:t>област</a:t>
                  </a:r>
                  <a:r>
                    <a:rPr kumimoji="0" lang="ru-RU" sz="2000" b="0" i="0" u="none" strike="noStrike" kern="0" cap="none" spc="-95" normalizeH="0" baseline="0" noProof="0" dirty="0" err="1">
                      <a:ln>
                        <a:noFill/>
                      </a:ln>
                      <a:solidFill>
                        <a:srgbClr val="4F81BD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cs typeface="Arial"/>
                    </a:rPr>
                    <a:t>ного</a:t>
                  </a:r>
                  <a:r>
                    <a:rPr kumimoji="0" lang="ru-RU" sz="2000" b="0" i="0" u="none" strike="noStrike" kern="0" cap="none" spc="-95" normalizeH="0" baseline="0" noProof="0" dirty="0">
                      <a:ln>
                        <a:noFill/>
                      </a:ln>
                      <a:solidFill>
                        <a:srgbClr val="4F81BD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cs typeface="Arial"/>
                    </a:rPr>
                    <a:t> бюджета</a:t>
                  </a:r>
                </a:p>
              </p:txBody>
            </p:sp>
            <p:sp>
              <p:nvSpPr>
                <p:cNvPr id="29" name="object 49"/>
                <p:cNvSpPr txBox="1"/>
                <p:nvPr/>
              </p:nvSpPr>
              <p:spPr>
                <a:xfrm>
                  <a:off x="-62278" y="4219285"/>
                  <a:ext cx="1234306" cy="330184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lvl="0">
                    <a:spcBef>
                      <a:spcPts val="100"/>
                    </a:spcBef>
                  </a:pPr>
                  <a:r>
                    <a:rPr kumimoji="0" lang="ru-RU" sz="2000" b="1" i="0" u="none" strike="noStrike" kern="0" cap="none" spc="-95" normalizeH="0" baseline="0" noProof="0" dirty="0">
                      <a:ln>
                        <a:noFill/>
                      </a:ln>
                      <a:solidFill>
                        <a:srgbClr val="4F81BD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cs typeface="Arial"/>
                    </a:rPr>
                    <a:t>16</a:t>
                  </a:r>
                  <a:r>
                    <a:rPr kumimoji="0" lang="en-US" sz="2000" b="1" i="0" u="none" strike="noStrike" kern="0" cap="none" spc="-95" normalizeH="0" baseline="0" noProof="0" dirty="0">
                      <a:ln>
                        <a:noFill/>
                      </a:ln>
                      <a:solidFill>
                        <a:srgbClr val="4F81BD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cs typeface="Arial"/>
                    </a:rPr>
                    <a:t> </a:t>
                  </a:r>
                  <a:r>
                    <a:rPr kumimoji="0" lang="ru-RU" sz="2000" b="1" i="0" u="none" strike="noStrike" kern="0" cap="none" spc="-95" normalizeH="0" baseline="0" noProof="0" dirty="0">
                      <a:ln>
                        <a:noFill/>
                      </a:ln>
                      <a:solidFill>
                        <a:srgbClr val="4F81BD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cs typeface="Arial"/>
                    </a:rPr>
                    <a:t>500,0 </a:t>
                  </a:r>
                  <a:r>
                    <a:rPr kumimoji="0" lang="ru-RU" sz="2000" b="0" i="0" u="none" strike="noStrike" kern="0" cap="none" spc="-95" normalizeH="0" baseline="0" noProof="0" dirty="0">
                      <a:ln>
                        <a:noFill/>
                      </a:ln>
                      <a:solidFill>
                        <a:srgbClr val="4F81BD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cs typeface="Arial"/>
                    </a:rPr>
                    <a:t>тыс. рублей</a:t>
                  </a:r>
                  <a:endParaRPr kumimoji="0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endParaRPr>
                </a:p>
              </p:txBody>
            </p: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1006231" y="4279905"/>
                  <a:ext cx="0" cy="28251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lumMod val="50000"/>
                    </a:srgbClr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25" name="Прямоугольник 24"/>
            <p:cNvSpPr/>
            <p:nvPr/>
          </p:nvSpPr>
          <p:spPr>
            <a:xfrm>
              <a:off x="-12838" y="3804248"/>
              <a:ext cx="51138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rPr>
                <a:t>включены 8 образовательных учреждений </a:t>
              </a:r>
              <a:endParaRPr lang="ru-RU" sz="20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020995" y="2217187"/>
            <a:ext cx="1207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rgbClr val="45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69683" y="442055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rgbClr val="4525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МОУ «СОШ № 16»,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rgbClr val="4525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МОУ «СОШ № 20»,</a:t>
            </a:r>
            <a:r>
              <a:rPr lang="ru-RU" b="1" i="1" dirty="0">
                <a:solidFill>
                  <a:srgbClr val="4525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rgbClr val="4525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МОУ «СОШ № 21 им. И.М. </a:t>
            </a:r>
            <a:r>
              <a:rPr lang="ru-RU" b="1" i="1" dirty="0" err="1">
                <a:solidFill>
                  <a:srgbClr val="4525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Каплунова</a:t>
            </a:r>
            <a:r>
              <a:rPr lang="ru-RU" b="1" i="1" dirty="0">
                <a:solidFill>
                  <a:srgbClr val="4525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rgbClr val="4525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МОУ «СОШ № 24 им. В.И. Пономаренко»,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rgbClr val="4525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МДОУ «ЦРР-детский сад № 6»,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rgbClr val="4525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МДОУ «Детский сад № 11»,</a:t>
            </a:r>
            <a:r>
              <a:rPr lang="ru-RU" b="1" i="1" dirty="0">
                <a:solidFill>
                  <a:srgbClr val="4525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rgbClr val="4525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МДОУ «Детский сад № 45»,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rgbClr val="4525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МДОУ «Детский сад с. Терновка».</a:t>
            </a:r>
            <a:endParaRPr lang="ru-RU" b="1" i="1" dirty="0">
              <a:solidFill>
                <a:srgbClr val="45252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3483" y="442055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rgbClr val="45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 7», 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rgbClr val="45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«СОШ № 42», 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rgbClr val="45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«ООШ п. Взлетный», 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rgbClr val="45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«СОШ с. Липовка»,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rgbClr val="45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1»,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rgbClr val="45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53»,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rgbClr val="45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63»,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rgbClr val="45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78».     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535274" y="3698747"/>
            <a:ext cx="6057994" cy="589123"/>
            <a:chOff x="-45121" y="4355451"/>
            <a:chExt cx="3925834" cy="589123"/>
          </a:xfrm>
        </p:grpSpPr>
        <p:sp>
          <p:nvSpPr>
            <p:cNvPr id="44" name="object 50"/>
            <p:cNvSpPr txBox="1"/>
            <p:nvPr/>
          </p:nvSpPr>
          <p:spPr>
            <a:xfrm>
              <a:off x="1061370" y="4355451"/>
              <a:ext cx="2819343" cy="21121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33020" rIns="0" bIns="0" rtlCol="0">
              <a:spAutoFit/>
            </a:bodyPr>
            <a:lstStyle/>
            <a:p>
              <a:pPr marL="12700" marR="5080" lvl="0" algn="just">
                <a:lnSpc>
                  <a:spcPts val="1300"/>
                </a:lnSpc>
                <a:spcBef>
                  <a:spcPts val="260"/>
                </a:spcBef>
              </a:pPr>
              <a:endParaRPr kumimoji="0" lang="ru-RU" sz="2000" i="0" u="none" strike="noStrike" kern="0" cap="none" spc="-9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cs typeface="Arial"/>
              </a:endParaRPr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-45121" y="4602498"/>
              <a:ext cx="3916581" cy="342076"/>
              <a:chOff x="-45121" y="4220342"/>
              <a:chExt cx="3916581" cy="342076"/>
            </a:xfrm>
          </p:grpSpPr>
          <p:sp>
            <p:nvSpPr>
              <p:cNvPr id="41" name="object 50"/>
              <p:cNvSpPr txBox="1"/>
              <p:nvPr/>
            </p:nvSpPr>
            <p:spPr>
              <a:xfrm>
                <a:off x="1052117" y="4326289"/>
                <a:ext cx="2819343" cy="200055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33020" rIns="0" bIns="0" rtlCol="0">
                <a:spAutoFit/>
              </a:bodyPr>
              <a:lstStyle/>
              <a:p>
                <a:pPr marL="12700" marR="5080" lvl="0" algn="just">
                  <a:lnSpc>
                    <a:spcPts val="1300"/>
                  </a:lnSpc>
                  <a:spcBef>
                    <a:spcPts val="260"/>
                  </a:spcBef>
                </a:pPr>
                <a:r>
                  <a:rPr kumimoji="0" lang="ru-RU" sz="2000" b="0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 за счет средств муниципального бюджета</a:t>
                </a:r>
              </a:p>
            </p:txBody>
          </p:sp>
          <p:sp>
            <p:nvSpPr>
              <p:cNvPr id="42" name="object 49"/>
              <p:cNvSpPr txBox="1"/>
              <p:nvPr/>
            </p:nvSpPr>
            <p:spPr>
              <a:xfrm>
                <a:off x="-45121" y="4220342"/>
                <a:ext cx="1234306" cy="3206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lvl="0">
                  <a:spcBef>
                    <a:spcPts val="100"/>
                  </a:spcBef>
                </a:pPr>
                <a:r>
                  <a:rPr kumimoji="0" lang="ru-RU" sz="2000" b="1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1 </a:t>
                </a:r>
                <a:r>
                  <a:rPr kumimoji="0" lang="en-US" sz="2000" b="1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 </a:t>
                </a:r>
                <a:r>
                  <a:rPr kumimoji="0" lang="ru-RU" sz="2000" b="1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618, 3 </a:t>
                </a:r>
                <a:r>
                  <a:rPr kumimoji="0" lang="ru-RU" sz="2000" b="0" i="0" u="none" strike="noStrike" kern="0" cap="none" spc="-95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cs typeface="Arial"/>
                  </a:rPr>
                  <a:t>тыс. рублей</a:t>
                </a: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cs typeface="Arial"/>
                </a:endParaRPr>
              </a:p>
            </p:txBody>
          </p: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1006231" y="4279905"/>
                <a:ext cx="0" cy="282513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</p:grpSp>
      </p:grpSp>
      <p:sp>
        <p:nvSpPr>
          <p:cNvPr id="47" name="object 49"/>
          <p:cNvSpPr txBox="1"/>
          <p:nvPr/>
        </p:nvSpPr>
        <p:spPr>
          <a:xfrm>
            <a:off x="523483" y="3570872"/>
            <a:ext cx="19046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kumimoji="0" lang="ru-RU" sz="2000" b="1" i="0" u="none" strike="noStrike" kern="0" cap="none" spc="-9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cs typeface="Arial"/>
              </a:rPr>
              <a:t>21</a:t>
            </a:r>
            <a:r>
              <a:rPr kumimoji="0" lang="en-US" sz="2000" b="1" i="0" u="none" strike="noStrike" kern="0" cap="none" spc="-9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cs typeface="Arial"/>
              </a:rPr>
              <a:t> 000 </a:t>
            </a:r>
            <a:r>
              <a:rPr kumimoji="0" lang="ru-RU" sz="2000" b="1" i="0" u="none" strike="noStrike" kern="0" cap="none" spc="-9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cs typeface="Arial"/>
              </a:rPr>
              <a:t>, 5 </a:t>
            </a:r>
            <a:r>
              <a:rPr kumimoji="0" lang="ru-RU" sz="2000" b="0" i="0" u="none" strike="noStrike" kern="0" cap="none" spc="-9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cs typeface="Arial"/>
              </a:rPr>
              <a:t>тыс. рублей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cs typeface="Arial"/>
            </a:endParaRPr>
          </a:p>
        </p:txBody>
      </p:sp>
      <p:sp>
        <p:nvSpPr>
          <p:cNvPr id="48" name="object 50"/>
          <p:cNvSpPr txBox="1"/>
          <p:nvPr/>
        </p:nvSpPr>
        <p:spPr>
          <a:xfrm>
            <a:off x="2242712" y="3687363"/>
            <a:ext cx="4350556" cy="211212"/>
          </a:xfrm>
          <a:prstGeom prst="rect">
            <a:avLst/>
          </a:prstGeom>
          <a:ln>
            <a:noFill/>
          </a:ln>
        </p:spPr>
        <p:txBody>
          <a:bodyPr vert="horz" wrap="square" lIns="0" tIns="33020" rIns="0" bIns="0" rtlCol="0">
            <a:spAutoFit/>
          </a:bodyPr>
          <a:lstStyle/>
          <a:p>
            <a:pPr marL="12700" marR="5080" lvl="0" algn="just">
              <a:lnSpc>
                <a:spcPts val="1300"/>
              </a:lnSpc>
              <a:spcBef>
                <a:spcPts val="260"/>
              </a:spcBef>
            </a:pPr>
            <a:r>
              <a:rPr kumimoji="0" lang="ru-RU" sz="2000" b="0" i="0" u="none" strike="noStrike" kern="0" cap="none" spc="-9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cs typeface="Arial"/>
              </a:rPr>
              <a:t> за счет средств </a:t>
            </a:r>
            <a:r>
              <a:rPr lang="ru-RU" sz="2000" kern="0" spc="-95" dirty="0" err="1">
                <a:solidFill>
                  <a:srgbClr val="4F81BD">
                    <a:lumMod val="50000"/>
                  </a:srgbClr>
                </a:solidFill>
                <a:latin typeface="Bahnschrift Condensed" panose="020B0502040204020203" pitchFamily="34" charset="0"/>
                <a:cs typeface="Arial"/>
              </a:rPr>
              <a:t>област</a:t>
            </a:r>
            <a:r>
              <a:rPr kumimoji="0" lang="ru-RU" sz="2000" b="0" i="0" u="none" strike="noStrike" kern="0" cap="none" spc="-95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cs typeface="Arial"/>
              </a:rPr>
              <a:t>ного</a:t>
            </a:r>
            <a:r>
              <a:rPr kumimoji="0" lang="ru-RU" sz="2000" b="0" i="0" u="none" strike="noStrike" kern="0" cap="none" spc="-9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cs typeface="Arial"/>
              </a:rPr>
              <a:t> бюджета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569683" y="3971793"/>
            <a:ext cx="1904670" cy="311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kumimoji="0" lang="ru-RU" sz="2000" b="1" i="0" u="none" strike="noStrike" kern="0" cap="none" spc="-9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cs typeface="Arial"/>
              </a:rPr>
              <a:t>868,4 </a:t>
            </a:r>
            <a:r>
              <a:rPr kumimoji="0" lang="ru-RU" sz="2000" b="0" i="0" u="none" strike="noStrike" kern="0" cap="none" spc="-9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cs typeface="Arial"/>
              </a:rPr>
              <a:t>тыс. рублей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283109" y="4071823"/>
            <a:ext cx="4350556" cy="194249"/>
          </a:xfrm>
          <a:prstGeom prst="rect">
            <a:avLst/>
          </a:prstGeom>
          <a:ln>
            <a:noFill/>
          </a:ln>
        </p:spPr>
        <p:txBody>
          <a:bodyPr vert="horz" wrap="square" lIns="0" tIns="33020" rIns="0" bIns="0" rtlCol="0">
            <a:spAutoFit/>
          </a:bodyPr>
          <a:lstStyle/>
          <a:p>
            <a:pPr marL="12700" marR="5080" lvl="0" algn="just">
              <a:lnSpc>
                <a:spcPts val="1300"/>
              </a:lnSpc>
              <a:spcBef>
                <a:spcPts val="260"/>
              </a:spcBef>
            </a:pPr>
            <a:r>
              <a:rPr kumimoji="0" lang="ru-RU" sz="2000" b="0" i="0" u="none" strike="noStrike" kern="0" cap="none" spc="-9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cs typeface="Arial"/>
              </a:rPr>
              <a:t> за счет средств муниципального бюджета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8212302" y="4032602"/>
            <a:ext cx="0" cy="274313"/>
          </a:xfrm>
          <a:prstGeom prst="line">
            <a:avLst/>
          </a:prstGeom>
          <a:noFill/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 cstate="print"/>
          <a:srcRect t="23687" r="90418" b="17741"/>
          <a:stretch/>
        </p:blipFill>
        <p:spPr>
          <a:xfrm>
            <a:off x="535274" y="241744"/>
            <a:ext cx="835769" cy="659219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3628595" y="1229575"/>
            <a:ext cx="43924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>
                <a:solidFill>
                  <a:srgbClr val="45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</a:t>
            </a:r>
          </a:p>
        </p:txBody>
      </p:sp>
    </p:spTree>
    <p:extLst>
      <p:ext uri="{BB962C8B-B14F-4D97-AF65-F5344CB8AC3E}">
        <p14:creationId xmlns:p14="http://schemas.microsoft.com/office/powerpoint/2010/main" val="139265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sp>
        <p:nvSpPr>
          <p:cNvPr id="3" name="Прямоугольник 2"/>
          <p:cNvSpPr/>
          <p:nvPr/>
        </p:nvSpPr>
        <p:spPr>
          <a:xfrm>
            <a:off x="1392817" y="256925"/>
            <a:ext cx="91362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ОБЯЗАТЕЛЬНОГО БАЗОВОГО УРОВНЯ ТРЕБОВАНИЙ 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СОДЕРЖАНИЮ ОБРАЗОВАНИЯ</a:t>
            </a:r>
          </a:p>
        </p:txBody>
      </p:sp>
      <p:sp>
        <p:nvSpPr>
          <p:cNvPr id="15" name="Овал 14"/>
          <p:cNvSpPr/>
          <p:nvPr/>
        </p:nvSpPr>
        <p:spPr>
          <a:xfrm>
            <a:off x="8103472" y="3731173"/>
            <a:ext cx="704197" cy="62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103471" y="3111062"/>
            <a:ext cx="599095" cy="62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79972" y="4650827"/>
            <a:ext cx="302180" cy="352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557048" y="964811"/>
            <a:ext cx="9674607" cy="0"/>
          </a:xfrm>
          <a:prstGeom prst="line">
            <a:avLst/>
          </a:prstGeom>
          <a:ln w="57150">
            <a:solidFill>
              <a:srgbClr val="4525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 descr="Снимок экрана (5).png"/>
          <p:cNvPicPr>
            <a:picLocks noChangeAspect="1"/>
          </p:cNvPicPr>
          <p:nvPr/>
        </p:nvPicPr>
        <p:blipFill rotWithShape="1">
          <a:blip r:embed="rId2" cstate="print"/>
          <a:srcRect l="17320" t="50789" r="78645" b="42265"/>
          <a:stretch/>
        </p:blipFill>
        <p:spPr>
          <a:xfrm>
            <a:off x="557048" y="174798"/>
            <a:ext cx="776521" cy="693225"/>
          </a:xfrm>
          <a:prstGeom prst="rect">
            <a:avLst/>
          </a:prstGeom>
        </p:spPr>
      </p:pic>
      <p:pic>
        <p:nvPicPr>
          <p:cNvPr id="9" name="Slide"/>
          <p:cNvPicPr>
            <a:picLocks noChangeAspect="1"/>
          </p:cNvPicPr>
          <p:nvPr/>
        </p:nvPicPr>
        <p:blipFill rotWithShape="1">
          <a:blip r:embed="rId3"/>
          <a:srcRect t="6328" r="227"/>
          <a:stretch/>
        </p:blipFill>
        <p:spPr>
          <a:xfrm>
            <a:off x="377753" y="1117210"/>
            <a:ext cx="10648836" cy="561585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725375" y="5766099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2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sp>
        <p:nvSpPr>
          <p:cNvPr id="3" name="Прямоугольник 2"/>
          <p:cNvSpPr/>
          <p:nvPr/>
        </p:nvSpPr>
        <p:spPr>
          <a:xfrm>
            <a:off x="1392817" y="256925"/>
            <a:ext cx="10275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ЭФФЕКТИВНОГО РУКОВОДИТЕЛЯ –К ЭФФЕКТИВНОЙ УПРАВЛЕНЧЕСКОЙ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КОМАНДЕ ДОУ</a:t>
            </a:r>
          </a:p>
        </p:txBody>
      </p:sp>
      <p:sp>
        <p:nvSpPr>
          <p:cNvPr id="15" name="Овал 14"/>
          <p:cNvSpPr/>
          <p:nvPr/>
        </p:nvSpPr>
        <p:spPr>
          <a:xfrm>
            <a:off x="8103472" y="3731173"/>
            <a:ext cx="704197" cy="62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103471" y="3111062"/>
            <a:ext cx="599095" cy="62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79972" y="4650827"/>
            <a:ext cx="302180" cy="352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557048" y="964811"/>
            <a:ext cx="10964392" cy="0"/>
          </a:xfrm>
          <a:prstGeom prst="line">
            <a:avLst/>
          </a:prstGeom>
          <a:ln w="57150">
            <a:solidFill>
              <a:srgbClr val="4525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 descr="Снимок экрана (5).png"/>
          <p:cNvPicPr>
            <a:picLocks noChangeAspect="1"/>
          </p:cNvPicPr>
          <p:nvPr/>
        </p:nvPicPr>
        <p:blipFill rotWithShape="1">
          <a:blip r:embed="rId2" cstate="print"/>
          <a:srcRect l="17320" t="50789" r="78645" b="42265"/>
          <a:stretch/>
        </p:blipFill>
        <p:spPr>
          <a:xfrm>
            <a:off x="557048" y="174798"/>
            <a:ext cx="776521" cy="693225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725375" y="5766099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Slide"/>
          <p:cNvPicPr>
            <a:picLocks noChangeAspect="1"/>
          </p:cNvPicPr>
          <p:nvPr/>
        </p:nvPicPr>
        <p:blipFill rotWithShape="1">
          <a:blip r:embed="rId3"/>
          <a:srcRect t="24183"/>
          <a:stretch/>
        </p:blipFill>
        <p:spPr>
          <a:xfrm>
            <a:off x="424619" y="1221951"/>
            <a:ext cx="11767381" cy="5018442"/>
          </a:xfrm>
          <a:prstGeom prst="rect">
            <a:avLst/>
          </a:prstGeom>
        </p:spPr>
      </p:pic>
      <p:pic>
        <p:nvPicPr>
          <p:cNvPr id="11" name="Slide"/>
          <p:cNvPicPr>
            <a:picLocks noChangeAspect="1"/>
          </p:cNvPicPr>
          <p:nvPr/>
        </p:nvPicPr>
        <p:blipFill rotWithShape="1">
          <a:blip r:embed="rId3"/>
          <a:srcRect l="41903" t="86144" r="39356" b="8818"/>
          <a:stretch/>
        </p:blipFill>
        <p:spPr>
          <a:xfrm>
            <a:off x="5045336" y="5357308"/>
            <a:ext cx="2818504" cy="63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8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sp>
        <p:nvSpPr>
          <p:cNvPr id="3" name="Прямоугольник 2"/>
          <p:cNvSpPr/>
          <p:nvPr/>
        </p:nvSpPr>
        <p:spPr>
          <a:xfrm>
            <a:off x="1333569" y="243640"/>
            <a:ext cx="8368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ЕДИНОЙ ЦИФРОВОЙ ОБРАЗОВАТЕЛЬНОЙ СРЕДЫ 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ФГИС «МОЯ ШКОЛА»</a:t>
            </a:r>
          </a:p>
        </p:txBody>
      </p:sp>
      <p:sp>
        <p:nvSpPr>
          <p:cNvPr id="15" name="Овал 14"/>
          <p:cNvSpPr/>
          <p:nvPr/>
        </p:nvSpPr>
        <p:spPr>
          <a:xfrm>
            <a:off x="8103472" y="3731173"/>
            <a:ext cx="704197" cy="62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103471" y="3111062"/>
            <a:ext cx="599095" cy="62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79972" y="4650827"/>
            <a:ext cx="302180" cy="352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557048" y="992616"/>
            <a:ext cx="8933461" cy="0"/>
          </a:xfrm>
          <a:prstGeom prst="line">
            <a:avLst/>
          </a:prstGeom>
          <a:ln w="57150">
            <a:solidFill>
              <a:srgbClr val="4525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10725375" y="5766099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Снимок экрана (5).png"/>
          <p:cNvPicPr>
            <a:picLocks noChangeAspect="1"/>
          </p:cNvPicPr>
          <p:nvPr/>
        </p:nvPicPr>
        <p:blipFill rotWithShape="1">
          <a:blip r:embed="rId2" cstate="print"/>
          <a:srcRect l="34606" t="79321" r="61630" b="14649"/>
          <a:stretch/>
        </p:blipFill>
        <p:spPr>
          <a:xfrm>
            <a:off x="557048" y="196622"/>
            <a:ext cx="776521" cy="693226"/>
          </a:xfrm>
          <a:prstGeom prst="rect">
            <a:avLst/>
          </a:prstGeom>
        </p:spPr>
      </p:pic>
      <p:pic>
        <p:nvPicPr>
          <p:cNvPr id="9" name="Slide">
            <a:extLst>
              <a:ext uri="{FF2B5EF4-FFF2-40B4-BE49-F238E27FC236}">
                <a16:creationId xmlns:a16="http://schemas.microsoft.com/office/drawing/2014/main" id="{C2DDA84A-03E4-460B-A5E7-A5225DB06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77" y="1271035"/>
            <a:ext cx="11338747" cy="5274141"/>
          </a:xfrm>
          <a:prstGeom prst="rect">
            <a:avLst/>
          </a:prstGeom>
        </p:spPr>
      </p:pic>
      <p:pic>
        <p:nvPicPr>
          <p:cNvPr id="10" name="Slide">
            <a:extLst>
              <a:ext uri="{FF2B5EF4-FFF2-40B4-BE49-F238E27FC236}">
                <a16:creationId xmlns:a16="http://schemas.microsoft.com/office/drawing/2014/main" id="{5C4F56A6-F5FB-48F0-83C5-D608F797E5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98" t="53472" r="702" b="41013"/>
          <a:stretch/>
        </p:blipFill>
        <p:spPr>
          <a:xfrm>
            <a:off x="560245" y="6035041"/>
            <a:ext cx="914399" cy="25988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439315F-C321-4B3E-A13B-88886F605A42}"/>
              </a:ext>
            </a:extLst>
          </p:cNvPr>
          <p:cNvSpPr/>
          <p:nvPr/>
        </p:nvSpPr>
        <p:spPr>
          <a:xfrm>
            <a:off x="552225" y="5995705"/>
            <a:ext cx="1049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50 % ОО</a:t>
            </a:r>
          </a:p>
        </p:txBody>
      </p:sp>
      <p:pic>
        <p:nvPicPr>
          <p:cNvPr id="12" name="Slide">
            <a:extLst>
              <a:ext uri="{FF2B5EF4-FFF2-40B4-BE49-F238E27FC236}">
                <a16:creationId xmlns:a16="http://schemas.microsoft.com/office/drawing/2014/main" id="{E1A87230-B959-4AE0-B881-77E40B1805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98" t="61671" r="1549" b="33592"/>
          <a:stretch/>
        </p:blipFill>
        <p:spPr>
          <a:xfrm>
            <a:off x="7717258" y="5811835"/>
            <a:ext cx="738312" cy="223206"/>
          </a:xfrm>
          <a:prstGeom prst="rect">
            <a:avLst/>
          </a:prstGeom>
        </p:spPr>
      </p:pic>
      <p:pic>
        <p:nvPicPr>
          <p:cNvPr id="14" name="Slide">
            <a:extLst>
              <a:ext uri="{FF2B5EF4-FFF2-40B4-BE49-F238E27FC236}">
                <a16:creationId xmlns:a16="http://schemas.microsoft.com/office/drawing/2014/main" id="{37FF3A0A-19E9-448B-A0AB-84481E4EA3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98" t="61671" r="1549" b="33592"/>
          <a:stretch/>
        </p:blipFill>
        <p:spPr>
          <a:xfrm>
            <a:off x="7912996" y="6144115"/>
            <a:ext cx="738312" cy="223206"/>
          </a:xfrm>
          <a:prstGeom prst="rect">
            <a:avLst/>
          </a:prstGeom>
        </p:spPr>
      </p:pic>
      <p:pic>
        <p:nvPicPr>
          <p:cNvPr id="20" name="Slide">
            <a:extLst>
              <a:ext uri="{FF2B5EF4-FFF2-40B4-BE49-F238E27FC236}">
                <a16:creationId xmlns:a16="http://schemas.microsoft.com/office/drawing/2014/main" id="{4AEF2573-9668-484C-8167-201DE2ACB3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98" t="61671" r="1549" b="33592"/>
          <a:stretch/>
        </p:blipFill>
        <p:spPr>
          <a:xfrm>
            <a:off x="9221316" y="5811835"/>
            <a:ext cx="738312" cy="223206"/>
          </a:xfrm>
          <a:prstGeom prst="rect">
            <a:avLst/>
          </a:prstGeom>
        </p:spPr>
      </p:pic>
      <p:pic>
        <p:nvPicPr>
          <p:cNvPr id="21" name="Slide">
            <a:extLst>
              <a:ext uri="{FF2B5EF4-FFF2-40B4-BE49-F238E27FC236}">
                <a16:creationId xmlns:a16="http://schemas.microsoft.com/office/drawing/2014/main" id="{1CD46274-CAE9-4AFC-9923-FC2AC67CEC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98" t="61671" r="1549" b="33592"/>
          <a:stretch/>
        </p:blipFill>
        <p:spPr>
          <a:xfrm>
            <a:off x="9219513" y="6164982"/>
            <a:ext cx="738312" cy="223206"/>
          </a:xfrm>
          <a:prstGeom prst="rect">
            <a:avLst/>
          </a:prstGeom>
        </p:spPr>
      </p:pic>
      <p:pic>
        <p:nvPicPr>
          <p:cNvPr id="22" name="Slide">
            <a:extLst>
              <a:ext uri="{FF2B5EF4-FFF2-40B4-BE49-F238E27FC236}">
                <a16:creationId xmlns:a16="http://schemas.microsoft.com/office/drawing/2014/main" id="{E1CC397E-C34B-41F6-AE61-63CEE9A67C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98" t="61671" r="1549" b="33592"/>
          <a:stretch/>
        </p:blipFill>
        <p:spPr>
          <a:xfrm>
            <a:off x="10597639" y="5811835"/>
            <a:ext cx="738312" cy="223206"/>
          </a:xfrm>
          <a:prstGeom prst="rect">
            <a:avLst/>
          </a:prstGeom>
        </p:spPr>
      </p:pic>
      <p:pic>
        <p:nvPicPr>
          <p:cNvPr id="23" name="Slide">
            <a:extLst>
              <a:ext uri="{FF2B5EF4-FFF2-40B4-BE49-F238E27FC236}">
                <a16:creationId xmlns:a16="http://schemas.microsoft.com/office/drawing/2014/main" id="{B01011B2-8EE3-44AC-B47E-14B37B7614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98" t="61671" r="1549" b="33592"/>
          <a:stretch/>
        </p:blipFill>
        <p:spPr>
          <a:xfrm>
            <a:off x="10590347" y="6127907"/>
            <a:ext cx="738312" cy="22320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C6CBEA4-DCE8-4071-8709-7F928F7BDA10}"/>
              </a:ext>
            </a:extLst>
          </p:cNvPr>
          <p:cNvSpPr/>
          <p:nvPr/>
        </p:nvSpPr>
        <p:spPr>
          <a:xfrm>
            <a:off x="7757575" y="6086441"/>
            <a:ext cx="1049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2A964C8-8739-4C55-B0DF-60238D1091D6}"/>
              </a:ext>
            </a:extLst>
          </p:cNvPr>
          <p:cNvSpPr/>
          <p:nvPr/>
        </p:nvSpPr>
        <p:spPr>
          <a:xfrm>
            <a:off x="7751723" y="5776724"/>
            <a:ext cx="1049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14FA9C0-708A-408C-90E2-6EA2871FEAFB}"/>
              </a:ext>
            </a:extLst>
          </p:cNvPr>
          <p:cNvSpPr/>
          <p:nvPr/>
        </p:nvSpPr>
        <p:spPr>
          <a:xfrm>
            <a:off x="9064092" y="5766099"/>
            <a:ext cx="1049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1434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76D987E-4662-43D6-B77E-22066D4783E7}"/>
              </a:ext>
            </a:extLst>
          </p:cNvPr>
          <p:cNvSpPr/>
          <p:nvPr/>
        </p:nvSpPr>
        <p:spPr>
          <a:xfrm>
            <a:off x="10468326" y="5766099"/>
            <a:ext cx="1049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10156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8E6A8A1-8C49-4745-B41B-6DFF9026454D}"/>
              </a:ext>
            </a:extLst>
          </p:cNvPr>
          <p:cNvSpPr/>
          <p:nvPr/>
        </p:nvSpPr>
        <p:spPr>
          <a:xfrm>
            <a:off x="10498829" y="6076531"/>
            <a:ext cx="1049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33854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FB7622E-1021-490F-825E-29C7AB1B0291}"/>
              </a:ext>
            </a:extLst>
          </p:cNvPr>
          <p:cNvSpPr/>
          <p:nvPr/>
        </p:nvSpPr>
        <p:spPr>
          <a:xfrm>
            <a:off x="9084130" y="6067510"/>
            <a:ext cx="1049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1940</a:t>
            </a:r>
          </a:p>
        </p:txBody>
      </p:sp>
      <p:pic>
        <p:nvPicPr>
          <p:cNvPr id="31" name="Slide">
            <a:extLst>
              <a:ext uri="{FF2B5EF4-FFF2-40B4-BE49-F238E27FC236}">
                <a16:creationId xmlns:a16="http://schemas.microsoft.com/office/drawing/2014/main" id="{36D08773-9CFE-450C-85F2-CC5BAA693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75" t="12613" r="1344" b="53479"/>
          <a:stretch/>
        </p:blipFill>
        <p:spPr>
          <a:xfrm>
            <a:off x="6227450" y="1942031"/>
            <a:ext cx="5704481" cy="296941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7B7C4C3B-B693-42A9-87DB-CF8E5AF58D74}"/>
              </a:ext>
            </a:extLst>
          </p:cNvPr>
          <p:cNvSpPr/>
          <p:nvPr/>
        </p:nvSpPr>
        <p:spPr>
          <a:xfrm>
            <a:off x="11671080" y="6260478"/>
            <a:ext cx="335406" cy="2136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2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sp>
        <p:nvSpPr>
          <p:cNvPr id="3" name="Прямоугольник 2"/>
          <p:cNvSpPr/>
          <p:nvPr/>
        </p:nvSpPr>
        <p:spPr>
          <a:xfrm>
            <a:off x="1333569" y="243640"/>
            <a:ext cx="8321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ШКОЛ С НИЗКИМИ ОБРАЗОВАТЕЛЬНЫМИ РЕЗУЛЬТАТАМИ-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КОМПЛЕКСНОМУ ПОДХОДУ НИВЕЛИРОВАНИЯ РИСКОВ</a:t>
            </a:r>
          </a:p>
        </p:txBody>
      </p:sp>
      <p:sp>
        <p:nvSpPr>
          <p:cNvPr id="15" name="Овал 14"/>
          <p:cNvSpPr/>
          <p:nvPr/>
        </p:nvSpPr>
        <p:spPr>
          <a:xfrm>
            <a:off x="8103472" y="3731173"/>
            <a:ext cx="704197" cy="62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103471" y="3111062"/>
            <a:ext cx="599095" cy="62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79972" y="4650827"/>
            <a:ext cx="302180" cy="352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557048" y="992616"/>
            <a:ext cx="9000838" cy="0"/>
          </a:xfrm>
          <a:prstGeom prst="line">
            <a:avLst/>
          </a:prstGeom>
          <a:ln w="57150">
            <a:solidFill>
              <a:srgbClr val="4525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10725375" y="5766099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Снимок экрана (5).png"/>
          <p:cNvPicPr>
            <a:picLocks noChangeAspect="1"/>
          </p:cNvPicPr>
          <p:nvPr/>
        </p:nvPicPr>
        <p:blipFill rotWithShape="1">
          <a:blip r:embed="rId2" cstate="print"/>
          <a:srcRect l="17320" t="50789" r="78645" b="42265"/>
          <a:stretch/>
        </p:blipFill>
        <p:spPr>
          <a:xfrm>
            <a:off x="557048" y="174798"/>
            <a:ext cx="776521" cy="693225"/>
          </a:xfrm>
          <a:prstGeom prst="rect">
            <a:avLst/>
          </a:prstGeom>
        </p:spPr>
      </p:pic>
      <p:pic>
        <p:nvPicPr>
          <p:cNvPr id="14" name="Slide"/>
          <p:cNvPicPr>
            <a:picLocks noChangeAspect="1"/>
          </p:cNvPicPr>
          <p:nvPr/>
        </p:nvPicPr>
        <p:blipFill rotWithShape="1">
          <a:blip r:embed="rId3"/>
          <a:srcRect t="10153" r="1626"/>
          <a:stretch/>
        </p:blipFill>
        <p:spPr>
          <a:xfrm>
            <a:off x="552225" y="1165213"/>
            <a:ext cx="11508828" cy="5449147"/>
          </a:xfrm>
          <a:prstGeom prst="rect">
            <a:avLst/>
          </a:prstGeom>
        </p:spPr>
      </p:pic>
      <p:pic>
        <p:nvPicPr>
          <p:cNvPr id="10" name="Slide">
            <a:extLst>
              <a:ext uri="{FF2B5EF4-FFF2-40B4-BE49-F238E27FC236}">
                <a16:creationId xmlns:a16="http://schemas.microsoft.com/office/drawing/2014/main" id="{309BEC4F-AF5D-4D36-B3DF-D173DA64FA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98" t="61671" r="1549" b="33592"/>
          <a:stretch/>
        </p:blipFill>
        <p:spPr>
          <a:xfrm>
            <a:off x="6853851" y="2711299"/>
            <a:ext cx="1820503" cy="54545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381325-6BEB-4907-9AC2-E5E811138FD1}"/>
              </a:ext>
            </a:extLst>
          </p:cNvPr>
          <p:cNvSpPr/>
          <p:nvPr/>
        </p:nvSpPr>
        <p:spPr>
          <a:xfrm>
            <a:off x="6968189" y="2707764"/>
            <a:ext cx="1648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13 школ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2E3EC4-1BB0-460A-B102-A036BAB91AC6}"/>
              </a:ext>
            </a:extLst>
          </p:cNvPr>
          <p:cNvSpPr/>
          <p:nvPr/>
        </p:nvSpPr>
        <p:spPr>
          <a:xfrm>
            <a:off x="2078688" y="5583027"/>
            <a:ext cx="3821598" cy="60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обеспечение перехода образовательных организаций с низкими образовательными результатами в режим устойчивого развития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1900B33-CAC2-48A6-A9D8-883B55A8BF98}"/>
              </a:ext>
            </a:extLst>
          </p:cNvPr>
          <p:cNvSpPr/>
          <p:nvPr/>
        </p:nvSpPr>
        <p:spPr>
          <a:xfrm>
            <a:off x="2078688" y="4936414"/>
            <a:ext cx="3821598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адресная помощь по выявлению рисков, снижающих результат общего образования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827E6F1-B617-44F3-8447-EB9038A0AB7B}"/>
              </a:ext>
            </a:extLst>
          </p:cNvPr>
          <p:cNvSpPr/>
          <p:nvPr/>
        </p:nvSpPr>
        <p:spPr>
          <a:xfrm>
            <a:off x="7360977" y="4916968"/>
            <a:ext cx="3821598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организация и проведение цикла мероприятий по обмену лучшими практиками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531C474-517D-4E24-8409-9FFFB2BA4FC1}"/>
              </a:ext>
            </a:extLst>
          </p:cNvPr>
          <p:cNvSpPr/>
          <p:nvPr/>
        </p:nvSpPr>
        <p:spPr>
          <a:xfrm>
            <a:off x="7360977" y="5692787"/>
            <a:ext cx="3821598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групповые / индивидуальные консультации</a:t>
            </a:r>
          </a:p>
          <a:p>
            <a:endParaRPr lang="ru-RU" sz="1100" dirty="0">
              <a:solidFill>
                <a:srgbClr val="002060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2F71C35-8528-47F5-900F-7B0743DF6C3C}"/>
              </a:ext>
            </a:extLst>
          </p:cNvPr>
          <p:cNvSpPr/>
          <p:nvPr/>
        </p:nvSpPr>
        <p:spPr>
          <a:xfrm>
            <a:off x="8910996" y="1564005"/>
            <a:ext cx="193667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умеренно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не успевающие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C099C6C-038B-44D2-8F86-243A065072C1}"/>
              </a:ext>
            </a:extLst>
          </p:cNvPr>
          <p:cNvSpPr/>
          <p:nvPr/>
        </p:nvSpPr>
        <p:spPr>
          <a:xfrm>
            <a:off x="8910996" y="2414921"/>
            <a:ext cx="193667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базово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не успевающие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F465339-A3EF-4E42-B697-1AF9DB5DF182}"/>
              </a:ext>
            </a:extLst>
          </p:cNvPr>
          <p:cNvSpPr/>
          <p:nvPr/>
        </p:nvSpPr>
        <p:spPr>
          <a:xfrm>
            <a:off x="8910995" y="3169429"/>
            <a:ext cx="193667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сильно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не успевающие</a:t>
            </a:r>
          </a:p>
        </p:txBody>
      </p:sp>
    </p:spTree>
    <p:extLst>
      <p:ext uri="{BB962C8B-B14F-4D97-AF65-F5344CB8AC3E}">
        <p14:creationId xmlns:p14="http://schemas.microsoft.com/office/powerpoint/2010/main" val="358413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sp>
        <p:nvSpPr>
          <p:cNvPr id="3" name="Прямоугольник 2"/>
          <p:cNvSpPr/>
          <p:nvPr/>
        </p:nvSpPr>
        <p:spPr>
          <a:xfrm>
            <a:off x="1333569" y="243640"/>
            <a:ext cx="70805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ДОПОЛНИТЕЛЬНОГО ОБРАЗОВАНИЯ ДЕТЕЙ- 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РАЗВИТИЮ ИНТЕЛЛЕКТУАЛЬНОГО ПОТЕНЦИАЛА 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ЭНГЕЛЬССКОГО МУНИЦИПАЛЬНОГО РАЙОНА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8103472" y="3731173"/>
            <a:ext cx="704197" cy="62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103471" y="3111062"/>
            <a:ext cx="599095" cy="62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79972" y="4650827"/>
            <a:ext cx="302180" cy="352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557047" y="1259303"/>
            <a:ext cx="7857050" cy="0"/>
          </a:xfrm>
          <a:prstGeom prst="line">
            <a:avLst/>
          </a:prstGeom>
          <a:ln w="57150">
            <a:solidFill>
              <a:srgbClr val="4525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10725375" y="5766099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Снимок экрана (5).png"/>
          <p:cNvPicPr>
            <a:picLocks noChangeAspect="1"/>
          </p:cNvPicPr>
          <p:nvPr/>
        </p:nvPicPr>
        <p:blipFill rotWithShape="1">
          <a:blip r:embed="rId2" cstate="print"/>
          <a:srcRect l="35271" t="51659" r="61649" b="42265"/>
          <a:stretch/>
        </p:blipFill>
        <p:spPr>
          <a:xfrm>
            <a:off x="557047" y="437839"/>
            <a:ext cx="714705" cy="690370"/>
          </a:xfrm>
          <a:prstGeom prst="rect">
            <a:avLst/>
          </a:prstGeom>
        </p:spPr>
      </p:pic>
      <p:pic>
        <p:nvPicPr>
          <p:cNvPr id="12" name="Slide"/>
          <p:cNvPicPr>
            <a:picLocks noChangeAspect="1"/>
          </p:cNvPicPr>
          <p:nvPr/>
        </p:nvPicPr>
        <p:blipFill rotWithShape="1">
          <a:blip r:embed="rId3"/>
          <a:srcRect t="8671" r="96250"/>
          <a:stretch/>
        </p:blipFill>
        <p:spPr>
          <a:xfrm>
            <a:off x="557047" y="1418222"/>
            <a:ext cx="421899" cy="5374538"/>
          </a:xfrm>
          <a:prstGeom prst="rect">
            <a:avLst/>
          </a:prstGeom>
        </p:spPr>
      </p:pic>
      <p:pic>
        <p:nvPicPr>
          <p:cNvPr id="13" name="Slide"/>
          <p:cNvPicPr>
            <a:picLocks noChangeAspect="1"/>
          </p:cNvPicPr>
          <p:nvPr/>
        </p:nvPicPr>
        <p:blipFill rotWithShape="1">
          <a:blip r:embed="rId3"/>
          <a:srcRect l="51176" t="9322" r="44118" b="77711"/>
          <a:stretch/>
        </p:blipFill>
        <p:spPr>
          <a:xfrm>
            <a:off x="7127142" y="1356593"/>
            <a:ext cx="430306" cy="666974"/>
          </a:xfrm>
          <a:prstGeom prst="rect">
            <a:avLst/>
          </a:prstGeom>
        </p:spPr>
      </p:pic>
      <p:pic>
        <p:nvPicPr>
          <p:cNvPr id="19" name="Slide"/>
          <p:cNvPicPr>
            <a:picLocks noChangeAspect="1"/>
          </p:cNvPicPr>
          <p:nvPr/>
        </p:nvPicPr>
        <p:blipFill rotWithShape="1">
          <a:blip r:embed="rId3"/>
          <a:srcRect l="4941" t="10129" r="88471" b="80877"/>
          <a:stretch/>
        </p:blipFill>
        <p:spPr>
          <a:xfrm>
            <a:off x="1123773" y="1473732"/>
            <a:ext cx="602429" cy="46258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182313" y="1545512"/>
            <a:ext cx="439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45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ПРОЕКТЫ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690232" y="1418222"/>
            <a:ext cx="439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45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ПРОЕКТЫ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3256" y="3335620"/>
            <a:ext cx="54013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МТБ 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школах сельской местности («Точки роста» в п. Новопушкинское,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Генеральское ),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1910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мест дополнительного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31239" y="1418222"/>
            <a:ext cx="0" cy="5262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141027" y="195757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2019-2022 годы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обновлена МТБ 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школах сельской местности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(«Точки роста»),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1910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мест дополнительного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350715-A5EE-4AD4-A330-661E95DB00EE}"/>
              </a:ext>
            </a:extLst>
          </p:cNvPr>
          <p:cNvSpPr/>
          <p:nvPr/>
        </p:nvSpPr>
        <p:spPr>
          <a:xfrm>
            <a:off x="1163256" y="499795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«Билет в будущее»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более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2800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прошли профессиональные пробы в образовательных организациях СПО.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открытых онлайн-уроках «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ПроеКТОриЯ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в 2022 году  более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14000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школьников.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4560EAA-C781-4F84-83E1-6389D5E5E7D8}"/>
              </a:ext>
            </a:extLst>
          </p:cNvPr>
          <p:cNvGrpSpPr/>
          <p:nvPr/>
        </p:nvGrpSpPr>
        <p:grpSpPr>
          <a:xfrm>
            <a:off x="7673421" y="3774745"/>
            <a:ext cx="4424539" cy="587340"/>
            <a:chOff x="4477620" y="897727"/>
            <a:chExt cx="2729582" cy="587340"/>
          </a:xfrm>
        </p:grpSpPr>
        <p:sp>
          <p:nvSpPr>
            <p:cNvPr id="26" name="object 50">
              <a:extLst>
                <a:ext uri="{FF2B5EF4-FFF2-40B4-BE49-F238E27FC236}">
                  <a16:creationId xmlns:a16="http://schemas.microsoft.com/office/drawing/2014/main" id="{09945773-CA1C-457E-86AA-01716B6C2D5F}"/>
                </a:ext>
              </a:extLst>
            </p:cNvPr>
            <p:cNvSpPr txBox="1"/>
            <p:nvPr/>
          </p:nvSpPr>
          <p:spPr>
            <a:xfrm>
              <a:off x="4922868" y="897727"/>
              <a:ext cx="2284334" cy="58734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33020" rIns="0" bIns="0" rtlCol="0">
              <a:spAutoFit/>
            </a:bodyPr>
            <a:lstStyle/>
            <a:p>
              <a:pPr marL="12700" marR="5080" algn="just">
                <a:spcBef>
                  <a:spcPts val="260"/>
                </a:spcBef>
              </a:pPr>
              <a:r>
                <a:rPr lang="ru-RU" kern="0" spc="-95" dirty="0">
                  <a:solidFill>
                    <a:srgbClr val="4F81BD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охват детей от 5 до 18 лет  программами дополнительного образования</a:t>
              </a:r>
              <a:endParaRPr kumimoji="0" lang="ru-RU" b="0" i="0" u="none" strike="noStrike" kern="0" cap="none" spc="-9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bject 49">
              <a:extLst>
                <a:ext uri="{FF2B5EF4-FFF2-40B4-BE49-F238E27FC236}">
                  <a16:creationId xmlns:a16="http://schemas.microsoft.com/office/drawing/2014/main" id="{47AA0B15-16A1-4526-8906-079F306F1CB8}"/>
                </a:ext>
              </a:extLst>
            </p:cNvPr>
            <p:cNvSpPr txBox="1"/>
            <p:nvPr/>
          </p:nvSpPr>
          <p:spPr>
            <a:xfrm>
              <a:off x="4477620" y="1078997"/>
              <a:ext cx="614901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>
                <a:spcBef>
                  <a:spcPts val="100"/>
                </a:spcBef>
              </a:pPr>
              <a:r>
                <a:rPr kumimoji="0" lang="ru-RU" b="1" i="0" u="none" strike="noStrike" kern="0" cap="none" spc="-95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77,1 %</a:t>
              </a: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1847159B-25A5-48D4-AF21-4CA67CC3A87B}"/>
                </a:ext>
              </a:extLst>
            </p:cNvPr>
            <p:cNvCxnSpPr>
              <a:cxnSpLocks/>
            </p:cNvCxnSpPr>
            <p:nvPr/>
          </p:nvCxnSpPr>
          <p:spPr>
            <a:xfrm>
              <a:off x="4902911" y="905133"/>
              <a:ext cx="0" cy="579934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</p:cxnSp>
      </p:grpSp>
      <p:pic>
        <p:nvPicPr>
          <p:cNvPr id="29" name="Picture 8">
            <a:extLst>
              <a:ext uri="{FF2B5EF4-FFF2-40B4-BE49-F238E27FC236}">
                <a16:creationId xmlns:a16="http://schemas.microsoft.com/office/drawing/2014/main" id="{FB1195F2-E5C3-40EE-837A-B03D79636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463" y="2027903"/>
            <a:ext cx="1357948" cy="1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https://sun-gbk.ru/upload/iblock/c9b/c9b6d1857cd9caf4aa29d94ae11c5480.jpg">
            <a:extLst>
              <a:ext uri="{FF2B5EF4-FFF2-40B4-BE49-F238E27FC236}">
                <a16:creationId xmlns:a16="http://schemas.microsoft.com/office/drawing/2014/main" id="{D3E58A7E-5B73-4974-9FDC-3D3D1EC6F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31361" r="38901" b="33806"/>
          <a:stretch/>
        </p:blipFill>
        <p:spPr bwMode="auto">
          <a:xfrm>
            <a:off x="9206717" y="1945349"/>
            <a:ext cx="1357949" cy="41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AE0BA6EB-1F7E-44ED-A189-149F559DEB4F}"/>
              </a:ext>
            </a:extLst>
          </p:cNvPr>
          <p:cNvGrpSpPr/>
          <p:nvPr/>
        </p:nvGrpSpPr>
        <p:grpSpPr>
          <a:xfrm>
            <a:off x="8048752" y="2840019"/>
            <a:ext cx="4033880" cy="672214"/>
            <a:chOff x="4587170" y="806476"/>
            <a:chExt cx="3774728" cy="672214"/>
          </a:xfrm>
        </p:grpSpPr>
        <p:sp>
          <p:nvSpPr>
            <p:cNvPr id="32" name="object 50">
              <a:extLst>
                <a:ext uri="{FF2B5EF4-FFF2-40B4-BE49-F238E27FC236}">
                  <a16:creationId xmlns:a16="http://schemas.microsoft.com/office/drawing/2014/main" id="{53F29C8A-C55A-4505-84A3-7F5AA2854425}"/>
                </a:ext>
              </a:extLst>
            </p:cNvPr>
            <p:cNvSpPr txBox="1"/>
            <p:nvPr/>
          </p:nvSpPr>
          <p:spPr>
            <a:xfrm>
              <a:off x="4896971" y="806476"/>
              <a:ext cx="3464927" cy="58734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33020" rIns="0" bIns="0" rtlCol="0">
              <a:spAutoFit/>
            </a:bodyPr>
            <a:lstStyle/>
            <a:p>
              <a:pPr marL="12700" marR="5080" algn="just">
                <a:spcBef>
                  <a:spcPts val="260"/>
                </a:spcBef>
              </a:pPr>
              <a:r>
                <a:rPr lang="ru-RU" kern="0" spc="-95" dirty="0">
                  <a:solidFill>
                    <a:srgbClr val="4F81BD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организаций и ИП реализуют программы дополнительного образования детей</a:t>
              </a:r>
              <a:endParaRPr kumimoji="0" lang="ru-RU" b="0" i="0" u="none" strike="noStrike" kern="0" cap="none" spc="-9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bject 49">
              <a:extLst>
                <a:ext uri="{FF2B5EF4-FFF2-40B4-BE49-F238E27FC236}">
                  <a16:creationId xmlns:a16="http://schemas.microsoft.com/office/drawing/2014/main" id="{C95F6BAC-0B13-4A5C-BD96-C663632F206E}"/>
                </a:ext>
              </a:extLst>
            </p:cNvPr>
            <p:cNvSpPr txBox="1"/>
            <p:nvPr/>
          </p:nvSpPr>
          <p:spPr>
            <a:xfrm>
              <a:off x="4587170" y="1072418"/>
              <a:ext cx="436430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>
                <a:spcBef>
                  <a:spcPts val="100"/>
                </a:spcBef>
              </a:pPr>
              <a:r>
                <a:rPr kumimoji="0" lang="ru-RU" b="1" i="0" u="none" strike="noStrike" kern="0" cap="none" spc="-95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70 </a:t>
              </a:r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CC7D5256-1445-45A0-8F0F-26EFFBB3E606}"/>
                </a:ext>
              </a:extLst>
            </p:cNvPr>
            <p:cNvCxnSpPr>
              <a:cxnSpLocks/>
            </p:cNvCxnSpPr>
            <p:nvPr/>
          </p:nvCxnSpPr>
          <p:spPr>
            <a:xfrm>
              <a:off x="4874128" y="898756"/>
              <a:ext cx="0" cy="579934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</p:cxnSp>
      </p:grpSp>
      <p:pic>
        <p:nvPicPr>
          <p:cNvPr id="35" name="Slide">
            <a:extLst>
              <a:ext uri="{FF2B5EF4-FFF2-40B4-BE49-F238E27FC236}">
                <a16:creationId xmlns:a16="http://schemas.microsoft.com/office/drawing/2014/main" id="{84613FA1-7E9C-40BC-BEA3-D06C7B2F8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08" t="74709" r="1476"/>
          <a:stretch/>
        </p:blipFill>
        <p:spPr>
          <a:xfrm>
            <a:off x="8467076" y="1759603"/>
            <a:ext cx="3086699" cy="101608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EC1DD25-5C3D-4A5D-A064-5F6AFC0045F3}"/>
              </a:ext>
            </a:extLst>
          </p:cNvPr>
          <p:cNvSpPr/>
          <p:nvPr/>
        </p:nvSpPr>
        <p:spPr>
          <a:xfrm>
            <a:off x="6950227" y="4461705"/>
            <a:ext cx="50150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одаренных детей 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Образовательным фондом «Талант и успех». 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виртуального класса для одаренных детей на основе объединения лучших практик работы педагогов области с одаренными детьми с учетом специфики современных требований и технологий. </a:t>
            </a:r>
          </a:p>
          <a:p>
            <a:pPr algn="just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детей группы риска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100 % всех детей, с выявленным психологическим неблагополучием, будут обеспечены квалифицированным психологическим сопровождением.</a:t>
            </a:r>
          </a:p>
        </p:txBody>
      </p:sp>
    </p:spTree>
    <p:extLst>
      <p:ext uri="{BB962C8B-B14F-4D97-AF65-F5344CB8AC3E}">
        <p14:creationId xmlns:p14="http://schemas.microsoft.com/office/powerpoint/2010/main" val="19989371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897</Words>
  <Application>Microsoft Office PowerPoint</Application>
  <PresentationFormat>Широкоэкранный</PresentationFormat>
  <Paragraphs>171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Bahnschrift Condensed</vt:lpstr>
      <vt:lpstr>Bahnschrift SemiBold SemiConden</vt:lpstr>
      <vt:lpstr>Calibri</vt:lpstr>
      <vt:lpstr>Calibri Light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Баладжаев</dc:creator>
  <cp:lastModifiedBy>Пользователь Windows</cp:lastModifiedBy>
  <cp:revision>138</cp:revision>
  <cp:lastPrinted>2023-03-13T04:30:57Z</cp:lastPrinted>
  <dcterms:created xsi:type="dcterms:W3CDTF">2022-03-07T16:17:50Z</dcterms:created>
  <dcterms:modified xsi:type="dcterms:W3CDTF">2023-03-13T04:32:17Z</dcterms:modified>
</cp:coreProperties>
</file>